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0" r:id="rId3"/>
    <p:sldId id="361" r:id="rId4"/>
    <p:sldId id="362" r:id="rId5"/>
    <p:sldId id="408" r:id="rId6"/>
    <p:sldId id="443" r:id="rId7"/>
    <p:sldId id="438" r:id="rId8"/>
    <p:sldId id="403" r:id="rId9"/>
    <p:sldId id="404" r:id="rId10"/>
    <p:sldId id="439" r:id="rId11"/>
    <p:sldId id="440" r:id="rId12"/>
    <p:sldId id="388" r:id="rId13"/>
    <p:sldId id="391" r:id="rId14"/>
    <p:sldId id="387" r:id="rId15"/>
    <p:sldId id="446" r:id="rId16"/>
    <p:sldId id="389" r:id="rId17"/>
    <p:sldId id="392" r:id="rId18"/>
    <p:sldId id="393" r:id="rId19"/>
    <p:sldId id="394" r:id="rId20"/>
    <p:sldId id="395" r:id="rId21"/>
    <p:sldId id="396" r:id="rId22"/>
    <p:sldId id="454" r:id="rId23"/>
    <p:sldId id="406" r:id="rId24"/>
    <p:sldId id="444" r:id="rId25"/>
    <p:sldId id="457" r:id="rId26"/>
    <p:sldId id="455" r:id="rId27"/>
    <p:sldId id="456" r:id="rId28"/>
    <p:sldId id="447" r:id="rId29"/>
    <p:sldId id="445" r:id="rId30"/>
    <p:sldId id="449" r:id="rId31"/>
    <p:sldId id="451" r:id="rId32"/>
    <p:sldId id="452" r:id="rId33"/>
    <p:sldId id="450" r:id="rId34"/>
    <p:sldId id="4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364" autoAdjust="0"/>
  </p:normalViewPr>
  <p:slideViewPr>
    <p:cSldViewPr snapToGrid="0">
      <p:cViewPr varScale="1">
        <p:scale>
          <a:sx n="66" d="100"/>
          <a:sy n="66" d="100"/>
        </p:scale>
        <p:origin x="816" y="60"/>
      </p:cViewPr>
      <p:guideLst/>
    </p:cSldViewPr>
  </p:slideViewPr>
  <p:notesTextViewPr>
    <p:cViewPr>
      <p:scale>
        <a:sx n="1" d="1"/>
        <a:sy n="1" d="1"/>
      </p:scale>
      <p:origin x="0" y="0"/>
    </p:cViewPr>
  </p:notesTextViewPr>
  <p:sorterViewPr>
    <p:cViewPr>
      <p:scale>
        <a:sx n="100" d="100"/>
        <a:sy n="100" d="100"/>
      </p:scale>
      <p:origin x="0" y="-12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D8D9B-178E-4CAD-AE04-C8ADB3EB93B9}"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DEB9ACF-CF52-4619-A4BC-AD0EC7F44ED6}">
      <dgm:prSet phldrT="[Text]" custT="1"/>
      <dgm:spPr/>
      <dgm:t>
        <a:bodyPr/>
        <a:lstStyle/>
        <a:p>
          <a:pPr algn="ctr"/>
          <a:r>
            <a:rPr lang="en-US" sz="1800" b="1">
              <a:latin typeface="Arial" panose="020B0604020202020204" pitchFamily="34" charset="0"/>
              <a:cs typeface="Arial" panose="020B0604020202020204" pitchFamily="34" charset="0"/>
            </a:rPr>
            <a:t>Tiếp nhận</a:t>
          </a:r>
        </a:p>
      </dgm:t>
    </dgm:pt>
    <dgm:pt modelId="{2A94B67C-BB1B-4823-9951-E405EC2281E8}" type="parTrans" cxnId="{FF4C2E2F-5168-4CBA-8794-F93E78DA4BF4}">
      <dgm:prSet/>
      <dgm:spPr/>
      <dgm:t>
        <a:bodyPr/>
        <a:lstStyle/>
        <a:p>
          <a:pPr algn="ctr"/>
          <a:endParaRPr lang="en-US">
            <a:latin typeface="Arial" panose="020B0604020202020204" pitchFamily="34" charset="0"/>
            <a:cs typeface="Arial" panose="020B0604020202020204" pitchFamily="34" charset="0"/>
          </a:endParaRPr>
        </a:p>
      </dgm:t>
    </dgm:pt>
    <dgm:pt modelId="{C7A09CC6-B183-450D-890A-22A5F9062CC2}" type="sibTrans" cxnId="{FF4C2E2F-5168-4CBA-8794-F93E78DA4BF4}">
      <dgm:prSet/>
      <dgm:spPr/>
      <dgm:t>
        <a:bodyPr/>
        <a:lstStyle/>
        <a:p>
          <a:pPr algn="ctr"/>
          <a:endParaRPr lang="en-US">
            <a:latin typeface="Arial" panose="020B0604020202020204" pitchFamily="34" charset="0"/>
            <a:cs typeface="Arial" panose="020B0604020202020204" pitchFamily="34" charset="0"/>
          </a:endParaRPr>
        </a:p>
      </dgm:t>
    </dgm:pt>
    <dgm:pt modelId="{166D8F58-BC8A-45AF-BC91-46CCE638DE71}">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Khai báo y tế, đo thân nhiệt</a:t>
          </a:r>
        </a:p>
      </dgm:t>
    </dgm:pt>
    <dgm:pt modelId="{AEFBC991-7159-41AF-A3BD-7D9C06C1A427}" type="parTrans" cxnId="{C34A7505-F791-4FFA-9CCF-CB2449A24A65}">
      <dgm:prSet/>
      <dgm:spPr/>
      <dgm:t>
        <a:bodyPr/>
        <a:lstStyle/>
        <a:p>
          <a:pPr algn="ctr"/>
          <a:endParaRPr lang="en-US">
            <a:latin typeface="Arial" panose="020B0604020202020204" pitchFamily="34" charset="0"/>
            <a:cs typeface="Arial" panose="020B0604020202020204" pitchFamily="34" charset="0"/>
          </a:endParaRPr>
        </a:p>
      </dgm:t>
    </dgm:pt>
    <dgm:pt modelId="{F67D914C-9C04-4D84-A95B-299068FB5D28}" type="sibTrans" cxnId="{C34A7505-F791-4FFA-9CCF-CB2449A24A65}">
      <dgm:prSet/>
      <dgm:spPr/>
      <dgm:t>
        <a:bodyPr/>
        <a:lstStyle/>
        <a:p>
          <a:pPr algn="ctr"/>
          <a:endParaRPr lang="en-US">
            <a:latin typeface="Arial" panose="020B0604020202020204" pitchFamily="34" charset="0"/>
            <a:cs typeface="Arial" panose="020B0604020202020204" pitchFamily="34" charset="0"/>
          </a:endParaRPr>
        </a:p>
      </dgm:t>
    </dgm:pt>
    <dgm:pt modelId="{4E96AD1C-7806-42DE-9516-F26BC1ABB523}">
      <dgm:prSet phldrT="[Text]" custT="1"/>
      <dgm:spPr/>
      <dgm:t>
        <a:bodyPr/>
        <a:lstStyle/>
        <a:p>
          <a:pPr algn="ctr"/>
          <a:r>
            <a:rPr lang="en-US" sz="1800" b="1">
              <a:latin typeface="Arial" panose="020B0604020202020204" pitchFamily="34" charset="0"/>
              <a:cs typeface="Arial" panose="020B0604020202020204" pitchFamily="34" charset="0"/>
            </a:rPr>
            <a:t>Khám sàng lọc</a:t>
          </a:r>
        </a:p>
      </dgm:t>
    </dgm:pt>
    <dgm:pt modelId="{3BBC1C1A-24D7-4D6C-9B64-15CE31B1FB9A}" type="parTrans" cxnId="{616841CB-C4B3-4726-AD28-2E2960308808}">
      <dgm:prSet/>
      <dgm:spPr/>
      <dgm:t>
        <a:bodyPr/>
        <a:lstStyle/>
        <a:p>
          <a:pPr algn="ctr"/>
          <a:endParaRPr lang="en-US">
            <a:latin typeface="Arial" panose="020B0604020202020204" pitchFamily="34" charset="0"/>
            <a:cs typeface="Arial" panose="020B0604020202020204" pitchFamily="34" charset="0"/>
          </a:endParaRPr>
        </a:p>
      </dgm:t>
    </dgm:pt>
    <dgm:pt modelId="{83358B1A-3B3E-486A-8ED3-BB4BAD1CE0DF}" type="sibTrans" cxnId="{616841CB-C4B3-4726-AD28-2E2960308808}">
      <dgm:prSet/>
      <dgm:spPr/>
      <dgm:t>
        <a:bodyPr/>
        <a:lstStyle/>
        <a:p>
          <a:pPr algn="ctr"/>
          <a:endParaRPr lang="en-US">
            <a:latin typeface="Arial" panose="020B0604020202020204" pitchFamily="34" charset="0"/>
            <a:cs typeface="Arial" panose="020B0604020202020204" pitchFamily="34" charset="0"/>
          </a:endParaRPr>
        </a:p>
      </dgm:t>
    </dgm:pt>
    <dgm:pt modelId="{4D115CB6-5315-4F9E-B55E-BE53D9DA337D}">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Chỉ định:</a:t>
          </a:r>
        </a:p>
      </dgm:t>
    </dgm:pt>
    <dgm:pt modelId="{5520D548-4A6C-4324-83DD-EBE92C8EBBCE}" type="parTrans" cxnId="{E82AA060-45FC-466A-AEC0-81CC35B7F65B}">
      <dgm:prSet/>
      <dgm:spPr/>
      <dgm:t>
        <a:bodyPr/>
        <a:lstStyle/>
        <a:p>
          <a:pPr algn="ctr"/>
          <a:endParaRPr lang="en-US">
            <a:latin typeface="Arial" panose="020B0604020202020204" pitchFamily="34" charset="0"/>
            <a:cs typeface="Arial" panose="020B0604020202020204" pitchFamily="34" charset="0"/>
          </a:endParaRPr>
        </a:p>
      </dgm:t>
    </dgm:pt>
    <dgm:pt modelId="{4F5079F8-9B5F-409B-9B08-ED870BCD2E7A}" type="sibTrans" cxnId="{E82AA060-45FC-466A-AEC0-81CC35B7F65B}">
      <dgm:prSet/>
      <dgm:spPr/>
      <dgm:t>
        <a:bodyPr/>
        <a:lstStyle/>
        <a:p>
          <a:pPr algn="ctr"/>
          <a:endParaRPr lang="en-US">
            <a:latin typeface="Arial" panose="020B0604020202020204" pitchFamily="34" charset="0"/>
            <a:cs typeface="Arial" panose="020B0604020202020204" pitchFamily="34" charset="0"/>
          </a:endParaRPr>
        </a:p>
      </dgm:t>
    </dgm:pt>
    <dgm:pt modelId="{25E6929C-6315-44D8-9B9E-71A983BC1BB2}">
      <dgm:prSet phldrT="[Text]" custT="1"/>
      <dgm:spPr/>
      <dgm:t>
        <a:bodyPr/>
        <a:lstStyle/>
        <a:p>
          <a:pPr algn="ctr"/>
          <a:r>
            <a:rPr lang="en-US" sz="1800" b="1">
              <a:latin typeface="Arial" panose="020B0604020202020204" pitchFamily="34" charset="0"/>
              <a:cs typeface="Arial" panose="020B0604020202020204" pitchFamily="34" charset="0"/>
            </a:rPr>
            <a:t>Tiêm chủng</a:t>
          </a:r>
        </a:p>
      </dgm:t>
    </dgm:pt>
    <dgm:pt modelId="{E488BE17-7FF2-4B8C-AAEC-3C682BACC77D}" type="parTrans" cxnId="{3EE364E1-4655-45E0-9DB5-23C01CAF42F5}">
      <dgm:prSet/>
      <dgm:spPr/>
      <dgm:t>
        <a:bodyPr/>
        <a:lstStyle/>
        <a:p>
          <a:pPr algn="ctr"/>
          <a:endParaRPr lang="en-US">
            <a:latin typeface="Arial" panose="020B0604020202020204" pitchFamily="34" charset="0"/>
            <a:cs typeface="Arial" panose="020B0604020202020204" pitchFamily="34" charset="0"/>
          </a:endParaRPr>
        </a:p>
      </dgm:t>
    </dgm:pt>
    <dgm:pt modelId="{D34A8752-72E2-4B7B-B309-962A97EDE464}" type="sibTrans" cxnId="{3EE364E1-4655-45E0-9DB5-23C01CAF42F5}">
      <dgm:prSet/>
      <dgm:spPr/>
      <dgm:t>
        <a:bodyPr/>
        <a:lstStyle/>
        <a:p>
          <a:pPr algn="ctr"/>
          <a:endParaRPr lang="en-US">
            <a:latin typeface="Arial" panose="020B0604020202020204" pitchFamily="34" charset="0"/>
            <a:cs typeface="Arial" panose="020B0604020202020204" pitchFamily="34" charset="0"/>
          </a:endParaRPr>
        </a:p>
      </dgm:t>
    </dgm:pt>
    <dgm:pt modelId="{AE693C30-08D1-49AD-A620-A11FABECFE55}">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Tiêm theo y lệnh</a:t>
          </a:r>
        </a:p>
      </dgm:t>
    </dgm:pt>
    <dgm:pt modelId="{BD463555-6C0D-48F9-9623-5DABD3C9350C}" type="parTrans" cxnId="{0BB7374B-9396-48F1-A231-1C86A52C6DCE}">
      <dgm:prSet/>
      <dgm:spPr/>
      <dgm:t>
        <a:bodyPr/>
        <a:lstStyle/>
        <a:p>
          <a:pPr algn="ctr"/>
          <a:endParaRPr lang="en-US">
            <a:latin typeface="Arial" panose="020B0604020202020204" pitchFamily="34" charset="0"/>
            <a:cs typeface="Arial" panose="020B0604020202020204" pitchFamily="34" charset="0"/>
          </a:endParaRPr>
        </a:p>
      </dgm:t>
    </dgm:pt>
    <dgm:pt modelId="{2AB3D1C4-5BE4-4F09-85A7-84B93CEC2D10}" type="sibTrans" cxnId="{0BB7374B-9396-48F1-A231-1C86A52C6DCE}">
      <dgm:prSet/>
      <dgm:spPr/>
      <dgm:t>
        <a:bodyPr/>
        <a:lstStyle/>
        <a:p>
          <a:pPr algn="ctr"/>
          <a:endParaRPr lang="en-US">
            <a:latin typeface="Arial" panose="020B0604020202020204" pitchFamily="34" charset="0"/>
            <a:cs typeface="Arial" panose="020B0604020202020204" pitchFamily="34" charset="0"/>
          </a:endParaRPr>
        </a:p>
      </dgm:t>
    </dgm:pt>
    <dgm:pt modelId="{D801739E-0F20-4C6D-8B5C-CA15F9CCFAE6}">
      <dgm:prSet custT="1"/>
      <dgm:spPr/>
      <dgm:t>
        <a:bodyPr/>
        <a:lstStyle/>
        <a:p>
          <a:pPr algn="ctr"/>
          <a:r>
            <a:rPr lang="en-US" sz="1800" b="1">
              <a:latin typeface="Arial" panose="020B0604020202020204" pitchFamily="34" charset="0"/>
              <a:cs typeface="Arial" panose="020B0604020202020204" pitchFamily="34" charset="0"/>
            </a:rPr>
            <a:t>Theo dõi tại điểm tiêm</a:t>
          </a:r>
        </a:p>
      </dgm:t>
    </dgm:pt>
    <dgm:pt modelId="{6A76FD9A-6402-43A3-8BF4-D4823F38B63F}" type="parTrans" cxnId="{DF5C6ECC-5A99-4D05-8815-0D18275E7107}">
      <dgm:prSet/>
      <dgm:spPr/>
      <dgm:t>
        <a:bodyPr/>
        <a:lstStyle/>
        <a:p>
          <a:pPr algn="ctr"/>
          <a:endParaRPr lang="en-US">
            <a:latin typeface="Arial" panose="020B0604020202020204" pitchFamily="34" charset="0"/>
            <a:cs typeface="Arial" panose="020B0604020202020204" pitchFamily="34" charset="0"/>
          </a:endParaRPr>
        </a:p>
      </dgm:t>
    </dgm:pt>
    <dgm:pt modelId="{CE6F756F-2BD1-44E4-AD16-FF0C27243CE1}" type="sibTrans" cxnId="{DF5C6ECC-5A99-4D05-8815-0D18275E7107}">
      <dgm:prSet/>
      <dgm:spPr/>
      <dgm:t>
        <a:bodyPr/>
        <a:lstStyle/>
        <a:p>
          <a:pPr algn="ctr"/>
          <a:endParaRPr lang="en-US">
            <a:latin typeface="Arial" panose="020B0604020202020204" pitchFamily="34" charset="0"/>
            <a:cs typeface="Arial" panose="020B0604020202020204" pitchFamily="34" charset="0"/>
          </a:endParaRPr>
        </a:p>
      </dgm:t>
    </dgm:pt>
    <dgm:pt modelId="{97E2A2A0-C68D-4AD8-B3E1-8889A262DD84}">
      <dgm:prSet custT="1"/>
      <dgm:spPr/>
      <dgm:t>
        <a:bodyPr/>
        <a:lstStyle/>
        <a:p>
          <a:pPr algn="ctr"/>
          <a:r>
            <a:rPr lang="en-US" sz="1800" b="1">
              <a:latin typeface="Arial" panose="020B0604020202020204" pitchFamily="34" charset="0"/>
              <a:cs typeface="Arial" panose="020B0604020202020204" pitchFamily="34" charset="0"/>
            </a:rPr>
            <a:t>Khám lại sau tiêm</a:t>
          </a:r>
        </a:p>
      </dgm:t>
    </dgm:pt>
    <dgm:pt modelId="{13610CFC-7C44-4CCE-8153-9D98EC6CEC92}" type="parTrans" cxnId="{6AD1EB94-028A-4B60-88FD-C4DC36D2F5CA}">
      <dgm:prSet/>
      <dgm:spPr/>
      <dgm:t>
        <a:bodyPr/>
        <a:lstStyle/>
        <a:p>
          <a:pPr algn="ctr"/>
          <a:endParaRPr lang="en-US">
            <a:latin typeface="Arial" panose="020B0604020202020204" pitchFamily="34" charset="0"/>
            <a:cs typeface="Arial" panose="020B0604020202020204" pitchFamily="34" charset="0"/>
          </a:endParaRPr>
        </a:p>
      </dgm:t>
    </dgm:pt>
    <dgm:pt modelId="{72D4F0FE-1A3B-4547-8CF2-75F3EC873903}" type="sibTrans" cxnId="{6AD1EB94-028A-4B60-88FD-C4DC36D2F5CA}">
      <dgm:prSet/>
      <dgm:spPr/>
      <dgm:t>
        <a:bodyPr/>
        <a:lstStyle/>
        <a:p>
          <a:pPr algn="ctr"/>
          <a:endParaRPr lang="en-US">
            <a:latin typeface="Arial" panose="020B0604020202020204" pitchFamily="34" charset="0"/>
            <a:cs typeface="Arial" panose="020B0604020202020204" pitchFamily="34" charset="0"/>
          </a:endParaRPr>
        </a:p>
      </dgm:t>
    </dgm:pt>
    <dgm:pt modelId="{01F2D10F-0E28-4CF6-A75E-ABD954001B6D}">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Đối chiếu phiếu “Đồng ý”:</a:t>
          </a:r>
        </a:p>
      </dgm:t>
    </dgm:pt>
    <dgm:pt modelId="{250F6B6D-6E80-4EB2-851C-CC8F75A8AB80}" type="parTrans" cxnId="{16B13440-7D61-4B72-98DE-9729E2AD61B5}">
      <dgm:prSet/>
      <dgm:spPr/>
      <dgm:t>
        <a:bodyPr/>
        <a:lstStyle/>
        <a:p>
          <a:endParaRPr lang="en-US"/>
        </a:p>
      </dgm:t>
    </dgm:pt>
    <dgm:pt modelId="{B2047561-9512-47C0-B3CA-482CC0D1A23D}" type="sibTrans" cxnId="{16B13440-7D61-4B72-98DE-9729E2AD61B5}">
      <dgm:prSet/>
      <dgm:spPr/>
      <dgm:t>
        <a:bodyPr/>
        <a:lstStyle/>
        <a:p>
          <a:endParaRPr lang="en-US"/>
        </a:p>
      </dgm:t>
    </dgm:pt>
    <dgm:pt modelId="{AD05DF6E-4E6B-4B1A-ACA6-0D895BBBD11F}">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Không tên/Mất</a:t>
          </a:r>
          <a:r>
            <a:rPr lang="en-US" sz="1800">
              <a:solidFill>
                <a:schemeClr val="tx1"/>
              </a:solidFill>
              <a:latin typeface="Arial" panose="020B0604020202020204" pitchFamily="34" charset="0"/>
              <a:cs typeface="Arial" panose="020B0604020202020204" pitchFamily="34" charset="0"/>
            </a:rPr>
            <a:t>: </a:t>
          </a:r>
          <a:r>
            <a:rPr lang="en-US" sz="1800" smtClean="0">
              <a:solidFill>
                <a:schemeClr val="tx1"/>
              </a:solidFill>
              <a:latin typeface="Arial" panose="020B0604020202020204" pitchFamily="34" charset="0"/>
              <a:cs typeface="Arial" panose="020B0604020202020204" pitchFamily="34" charset="0"/>
            </a:rPr>
            <a:t>ghi phiếu </a:t>
          </a:r>
          <a:r>
            <a:rPr lang="en-US" sz="1800">
              <a:solidFill>
                <a:schemeClr val="tx1"/>
              </a:solidFill>
              <a:latin typeface="Arial" panose="020B0604020202020204" pitchFamily="34" charset="0"/>
              <a:cs typeface="Arial" panose="020B0604020202020204" pitchFamily="34" charset="0"/>
            </a:rPr>
            <a:t>“Đồng ý”</a:t>
          </a:r>
        </a:p>
      </dgm:t>
    </dgm:pt>
    <dgm:pt modelId="{D443B270-3B23-4912-9384-3AB329F03382}" type="parTrans" cxnId="{D2E28D1C-FBBB-4D17-8DA9-76AC78C52281}">
      <dgm:prSet/>
      <dgm:spPr/>
      <dgm:t>
        <a:bodyPr/>
        <a:lstStyle/>
        <a:p>
          <a:endParaRPr lang="en-US"/>
        </a:p>
      </dgm:t>
    </dgm:pt>
    <dgm:pt modelId="{E678AECA-5F72-4806-9296-F86055DBF5AB}" type="sibTrans" cxnId="{D2E28D1C-FBBB-4D17-8DA9-76AC78C52281}">
      <dgm:prSet/>
      <dgm:spPr/>
      <dgm:t>
        <a:bodyPr/>
        <a:lstStyle/>
        <a:p>
          <a:endParaRPr lang="en-US"/>
        </a:p>
      </dgm:t>
    </dgm:pt>
    <dgm:pt modelId="{B7A8AFAD-4066-4FED-8FF3-CADB6B4E0428}">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Hoãn</a:t>
          </a:r>
          <a:r>
            <a:rPr lang="en-US" sz="1800">
              <a:solidFill>
                <a:schemeClr val="tx1"/>
              </a:solidFill>
              <a:latin typeface="Arial" panose="020B0604020202020204" pitchFamily="34" charset="0"/>
              <a:cs typeface="Arial" panose="020B0604020202020204" pitchFamily="34" charset="0"/>
            </a:rPr>
            <a:t>: ra về, ghi lại DS</a:t>
          </a:r>
        </a:p>
      </dgm:t>
    </dgm:pt>
    <dgm:pt modelId="{E580A723-1771-47AB-9859-6E7ABEA2AF88}" type="parTrans" cxnId="{D9C3A2E1-E045-4951-BC5E-A8FA51E9FE3B}">
      <dgm:prSet/>
      <dgm:spPr/>
      <dgm:t>
        <a:bodyPr/>
        <a:lstStyle/>
        <a:p>
          <a:endParaRPr lang="en-US"/>
        </a:p>
      </dgm:t>
    </dgm:pt>
    <dgm:pt modelId="{2B120613-C2F9-43E9-9286-3C1707922415}" type="sibTrans" cxnId="{D9C3A2E1-E045-4951-BC5E-A8FA51E9FE3B}">
      <dgm:prSet/>
      <dgm:spPr/>
      <dgm:t>
        <a:bodyPr/>
        <a:lstStyle/>
        <a:p>
          <a:endParaRPr lang="en-US"/>
        </a:p>
      </dgm:t>
    </dgm:pt>
    <dgm:pt modelId="{57C1BC8C-584A-4C70-944F-B14DDE6A7E9F}">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Tiêm</a:t>
          </a:r>
          <a:r>
            <a:rPr lang="en-US" sz="1800">
              <a:solidFill>
                <a:schemeClr val="tx1"/>
              </a:solidFill>
              <a:latin typeface="Arial" panose="020B0604020202020204" pitchFamily="34" charset="0"/>
              <a:cs typeface="Arial" panose="020B0604020202020204" pitchFamily="34" charset="0"/>
            </a:rPr>
            <a:t>: đi tiếp</a:t>
          </a:r>
        </a:p>
      </dgm:t>
    </dgm:pt>
    <dgm:pt modelId="{2B1809E1-C3FD-4D99-8E79-AA897C9BAE2F}" type="parTrans" cxnId="{122B27D2-7281-480C-9A92-54BC44AD7AF8}">
      <dgm:prSet/>
      <dgm:spPr/>
      <dgm:t>
        <a:bodyPr/>
        <a:lstStyle/>
        <a:p>
          <a:endParaRPr lang="en-US"/>
        </a:p>
      </dgm:t>
    </dgm:pt>
    <dgm:pt modelId="{5F20A903-4334-40B9-A8A8-5F57A8715FB6}" type="sibTrans" cxnId="{122B27D2-7281-480C-9A92-54BC44AD7AF8}">
      <dgm:prSet/>
      <dgm:spPr/>
      <dgm:t>
        <a:bodyPr/>
        <a:lstStyle/>
        <a:p>
          <a:endParaRPr lang="en-US"/>
        </a:p>
      </dgm:t>
    </dgm:pt>
    <dgm:pt modelId="{5B7248CF-890C-4F55-9E2A-41CE5656FA44}">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Hướng dẫn theo dõi tại điểm tiêm</a:t>
          </a:r>
        </a:p>
      </dgm:t>
    </dgm:pt>
    <dgm:pt modelId="{0C21032D-AC28-44F6-9822-4F057D4623D5}" type="parTrans" cxnId="{991243DF-74A3-4D52-A8D9-D4ADF3E34833}">
      <dgm:prSet/>
      <dgm:spPr/>
      <dgm:t>
        <a:bodyPr/>
        <a:lstStyle/>
        <a:p>
          <a:endParaRPr lang="en-US"/>
        </a:p>
      </dgm:t>
    </dgm:pt>
    <dgm:pt modelId="{C91A2E0A-8214-415F-BA54-21E64C0B3A3A}" type="sibTrans" cxnId="{991243DF-74A3-4D52-A8D9-D4ADF3E34833}">
      <dgm:prSet/>
      <dgm:spPr/>
      <dgm:t>
        <a:bodyPr/>
        <a:lstStyle/>
        <a:p>
          <a:endParaRPr lang="en-US"/>
        </a:p>
      </dgm:t>
    </dgm:pt>
    <dgm:pt modelId="{21BF1F72-E7CE-4BAE-9B26-F78321149AFB}">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Đóng dấu/Ký tên xác nhận đã tiêm</a:t>
          </a:r>
        </a:p>
      </dgm:t>
    </dgm:pt>
    <dgm:pt modelId="{863F2C61-45F4-4B4D-8BA8-9C5DA360C1D7}" type="parTrans" cxnId="{9F49D66A-A430-425B-8198-BEECE139DDA2}">
      <dgm:prSet/>
      <dgm:spPr/>
      <dgm:t>
        <a:bodyPr/>
        <a:lstStyle/>
        <a:p>
          <a:endParaRPr lang="en-US"/>
        </a:p>
      </dgm:t>
    </dgm:pt>
    <dgm:pt modelId="{5E80B971-7746-4528-99A0-2BF2D674BE1D}" type="sibTrans" cxnId="{9F49D66A-A430-425B-8198-BEECE139DDA2}">
      <dgm:prSet/>
      <dgm:spPr/>
      <dgm:t>
        <a:bodyPr/>
        <a:lstStyle/>
        <a:p>
          <a:endParaRPr lang="en-US"/>
        </a:p>
      </dgm:t>
    </dgm:pt>
    <dgm:pt modelId="{3034A20E-9F59-468D-BB5F-3F4CE25D281D}">
      <dgm:prSet/>
      <dgm:spPr/>
      <dgm:t>
        <a:bodyPr/>
        <a:lstStyle/>
        <a:p>
          <a:r>
            <a:rPr lang="en-US">
              <a:solidFill>
                <a:schemeClr val="tx1"/>
              </a:solidFill>
              <a:latin typeface="Arial" panose="020B0604020202020204" pitchFamily="34" charset="0"/>
              <a:cs typeface="Arial" panose="020B0604020202020204" pitchFamily="34" charset="0"/>
            </a:rPr>
            <a:t>Ghi phiếu “Xác nhận”</a:t>
          </a:r>
        </a:p>
      </dgm:t>
    </dgm:pt>
    <dgm:pt modelId="{388A00A9-48F4-432C-842B-DBD7CC3DA700}" type="parTrans" cxnId="{4EBAF5D6-C589-40B4-A683-AD14AB092F5F}">
      <dgm:prSet/>
      <dgm:spPr/>
      <dgm:t>
        <a:bodyPr/>
        <a:lstStyle/>
        <a:p>
          <a:endParaRPr lang="en-US"/>
        </a:p>
      </dgm:t>
    </dgm:pt>
    <dgm:pt modelId="{5601842E-C427-4978-9B31-9167E9724B93}" type="sibTrans" cxnId="{4EBAF5D6-C589-40B4-A683-AD14AB092F5F}">
      <dgm:prSet/>
      <dgm:spPr/>
      <dgm:t>
        <a:bodyPr/>
        <a:lstStyle/>
        <a:p>
          <a:endParaRPr lang="en-US"/>
        </a:p>
      </dgm:t>
    </dgm:pt>
    <dgm:pt modelId="{851D7C84-8769-4ACC-8630-9AE169185EA4}">
      <dgm:prSet/>
      <dgm:spPr/>
      <dgm:t>
        <a:bodyPr/>
        <a:lstStyle/>
        <a:p>
          <a:r>
            <a:rPr lang="en-US">
              <a:solidFill>
                <a:schemeClr val="tx1"/>
              </a:solidFill>
              <a:latin typeface="Arial" panose="020B0604020202020204" pitchFamily="34" charset="0"/>
              <a:cs typeface="Arial" panose="020B0604020202020204" pitchFamily="34" charset="0"/>
            </a:rPr>
            <a:t>Hướng dẫn theo dõi sau tiêm tại CSTC &amp; nhà</a:t>
          </a:r>
        </a:p>
      </dgm:t>
    </dgm:pt>
    <dgm:pt modelId="{845483D2-15A9-4CA0-99C3-00B6E4B49C01}" type="parTrans" cxnId="{9F014FB3-E390-432B-97A6-CE6480286FE5}">
      <dgm:prSet/>
      <dgm:spPr/>
      <dgm:t>
        <a:bodyPr/>
        <a:lstStyle/>
        <a:p>
          <a:endParaRPr lang="en-US"/>
        </a:p>
      </dgm:t>
    </dgm:pt>
    <dgm:pt modelId="{B716AF31-62AA-4E45-832C-B35755E039E9}" type="sibTrans" cxnId="{9F014FB3-E390-432B-97A6-CE6480286FE5}">
      <dgm:prSet/>
      <dgm:spPr/>
      <dgm:t>
        <a:bodyPr/>
        <a:lstStyle/>
        <a:p>
          <a:endParaRPr lang="en-US"/>
        </a:p>
      </dgm:t>
    </dgm:pt>
    <dgm:pt modelId="{B844421A-D1BC-4389-BF8D-88AD5DE1B78A}">
      <dgm:prSet/>
      <dgm:spPr/>
      <dgm:t>
        <a:bodyPr/>
        <a:lstStyle/>
        <a:p>
          <a:r>
            <a:rPr lang="en-US">
              <a:solidFill>
                <a:schemeClr val="tx1"/>
              </a:solidFill>
              <a:latin typeface="Arial" panose="020B0604020202020204" pitchFamily="34" charset="0"/>
              <a:cs typeface="Arial" panose="020B0604020202020204" pitchFamily="34" charset="0"/>
            </a:rPr>
            <a:t>Nhập phần mềm/DS excel quản </a:t>
          </a:r>
          <a:r>
            <a:rPr lang="en-US">
              <a:solidFill>
                <a:schemeClr val="bg1"/>
              </a:solidFill>
              <a:latin typeface="Arial" panose="020B0604020202020204" pitchFamily="34" charset="0"/>
              <a:cs typeface="Arial" panose="020B0604020202020204" pitchFamily="34" charset="0"/>
            </a:rPr>
            <a:t>lý</a:t>
          </a:r>
        </a:p>
      </dgm:t>
    </dgm:pt>
    <dgm:pt modelId="{7798F9C4-6C0D-439D-9985-E7B6B9073AB7}" type="parTrans" cxnId="{B66EB940-60D4-45D2-94E7-370039372A43}">
      <dgm:prSet/>
      <dgm:spPr/>
      <dgm:t>
        <a:bodyPr/>
        <a:lstStyle/>
        <a:p>
          <a:endParaRPr lang="en-US"/>
        </a:p>
      </dgm:t>
    </dgm:pt>
    <dgm:pt modelId="{69493A85-50DD-4577-A2EB-71A1D914FDD0}" type="sibTrans" cxnId="{B66EB940-60D4-45D2-94E7-370039372A43}">
      <dgm:prSet/>
      <dgm:spPr/>
      <dgm:t>
        <a:bodyPr/>
        <a:lstStyle/>
        <a:p>
          <a:endParaRPr lang="en-US"/>
        </a:p>
      </dgm:t>
    </dgm:pt>
    <dgm:pt modelId="{FCEDAAF5-C01A-416D-834A-B13DAA24301C}">
      <dgm:prSet/>
      <dgm:spPr/>
      <dgm:t>
        <a:bodyPr/>
        <a:lstStyle/>
        <a:p>
          <a:r>
            <a:rPr lang="en-US">
              <a:solidFill>
                <a:schemeClr val="bg1"/>
              </a:solidFill>
              <a:latin typeface="Arial" panose="020B0604020202020204" pitchFamily="34" charset="0"/>
              <a:cs typeface="Arial" panose="020B0604020202020204" pitchFamily="34" charset="0"/>
            </a:rPr>
            <a:t>Thu lại phiếu “</a:t>
          </a:r>
          <a:r>
            <a:rPr lang="en-US">
              <a:solidFill>
                <a:schemeClr val="tx1"/>
              </a:solidFill>
              <a:latin typeface="Arial" panose="020B0604020202020204" pitchFamily="34" charset="0"/>
              <a:cs typeface="Arial" panose="020B0604020202020204" pitchFamily="34" charset="0"/>
            </a:rPr>
            <a:t>Đồng ý”</a:t>
          </a:r>
        </a:p>
      </dgm:t>
    </dgm:pt>
    <dgm:pt modelId="{DAC3F43A-C779-4BED-A62E-B7C48F30213A}" type="parTrans" cxnId="{13CA4C4C-1E38-4BF6-A948-D33E956D2548}">
      <dgm:prSet/>
      <dgm:spPr/>
      <dgm:t>
        <a:bodyPr/>
        <a:lstStyle/>
        <a:p>
          <a:endParaRPr lang="en-US"/>
        </a:p>
      </dgm:t>
    </dgm:pt>
    <dgm:pt modelId="{8E7E40C3-1D17-4592-A880-D594CDBDF25C}" type="sibTrans" cxnId="{13CA4C4C-1E38-4BF6-A948-D33E956D2548}">
      <dgm:prSet/>
      <dgm:spPr/>
      <dgm:t>
        <a:bodyPr/>
        <a:lstStyle/>
        <a:p>
          <a:endParaRPr lang="en-US"/>
        </a:p>
      </dgm:t>
    </dgm:pt>
    <dgm:pt modelId="{AF2FAA73-A12C-41A0-A744-22ED6F0C9B9F}">
      <dgm:prSet/>
      <dgm:spPr/>
      <dgm:t>
        <a:bodyPr/>
        <a:lstStyle/>
        <a:p>
          <a:r>
            <a:rPr lang="en-US">
              <a:solidFill>
                <a:schemeClr val="bg1"/>
              </a:solidFill>
              <a:latin typeface="Arial" panose="020B0604020202020204" pitchFamily="34" charset="0"/>
              <a:cs typeface="Arial" panose="020B0604020202020204" pitchFamily="34" charset="0"/>
            </a:rPr>
            <a:t>Ghi nhận </a:t>
          </a:r>
          <a:r>
            <a:rPr lang="en-US">
              <a:solidFill>
                <a:schemeClr val="tx1"/>
              </a:solidFill>
              <a:latin typeface="Arial" panose="020B0604020202020204" pitchFamily="34" charset="0"/>
              <a:cs typeface="Arial" panose="020B0604020202020204" pitchFamily="34" charset="0"/>
            </a:rPr>
            <a:t>kết quả khám lại sau theo dõi sau tiêm</a:t>
          </a:r>
        </a:p>
      </dgm:t>
    </dgm:pt>
    <dgm:pt modelId="{301255DA-6A53-460A-A429-AC72B588CD21}" type="parTrans" cxnId="{08E2B8FD-0F56-4C16-89A2-71373F003ACA}">
      <dgm:prSet/>
      <dgm:spPr/>
      <dgm:t>
        <a:bodyPr/>
        <a:lstStyle/>
        <a:p>
          <a:endParaRPr lang="en-US"/>
        </a:p>
      </dgm:t>
    </dgm:pt>
    <dgm:pt modelId="{367381D6-56BD-4A14-82F8-540E566DB8D9}" type="sibTrans" cxnId="{08E2B8FD-0F56-4C16-89A2-71373F003ACA}">
      <dgm:prSet/>
      <dgm:spPr/>
      <dgm:t>
        <a:bodyPr/>
        <a:lstStyle/>
        <a:p>
          <a:endParaRPr lang="en-US"/>
        </a:p>
      </dgm:t>
    </dgm:pt>
    <dgm:pt modelId="{0182AA8A-9666-4348-9E3B-AE7532BE6391}">
      <dgm:prSet phldrT="[Text]" custT="1"/>
      <dgm:spPr/>
      <dgm:t>
        <a:bodyPr/>
        <a:lstStyle/>
        <a:p>
          <a:pPr algn="l"/>
          <a:r>
            <a:rPr lang="en-US" sz="1800">
              <a:solidFill>
                <a:schemeClr val="tx1"/>
              </a:solidFill>
              <a:latin typeface="Arial" panose="020B0604020202020204" pitchFamily="34" charset="0"/>
              <a:cs typeface="Arial" panose="020B0604020202020204" pitchFamily="34" charset="0"/>
            </a:rPr>
            <a:t>Khàm sàng lọc theo bảng kiểm</a:t>
          </a:r>
        </a:p>
      </dgm:t>
    </dgm:pt>
    <dgm:pt modelId="{0091288C-85C6-4311-AF1A-E7A63A597465}" type="parTrans" cxnId="{0356F979-A225-43B3-A561-AC0D43007E82}">
      <dgm:prSet/>
      <dgm:spPr/>
      <dgm:t>
        <a:bodyPr/>
        <a:lstStyle/>
        <a:p>
          <a:endParaRPr lang="en-US"/>
        </a:p>
      </dgm:t>
    </dgm:pt>
    <dgm:pt modelId="{0922D6CD-C2E2-4545-8C78-63B2FD82B91E}" type="sibTrans" cxnId="{0356F979-A225-43B3-A561-AC0D43007E82}">
      <dgm:prSet/>
      <dgm:spPr/>
      <dgm:t>
        <a:bodyPr/>
        <a:lstStyle/>
        <a:p>
          <a:endParaRPr lang="en-US"/>
        </a:p>
      </dgm:t>
    </dgm:pt>
    <dgm:pt modelId="{C9977A22-ACB3-40AB-8327-6ECD419D3597}">
      <dgm:prSet phldrT="[Text]" custT="1"/>
      <dgm:spPr/>
      <dgm:t>
        <a:bodyPr/>
        <a:lstStyle/>
        <a:p>
          <a:pPr algn="l"/>
          <a:r>
            <a:rPr lang="en-US" sz="1800" b="1">
              <a:solidFill>
                <a:schemeClr val="tx1"/>
              </a:solidFill>
              <a:latin typeface="Arial" panose="020B0604020202020204" pitchFamily="34" charset="0"/>
              <a:cs typeface="Arial" panose="020B0604020202020204" pitchFamily="34" charset="0"/>
            </a:rPr>
            <a:t>Có tên</a:t>
          </a:r>
          <a:r>
            <a:rPr lang="en-US" sz="1800">
              <a:solidFill>
                <a:schemeClr val="tx1"/>
              </a:solidFill>
              <a:latin typeface="Arial" panose="020B0604020202020204" pitchFamily="34" charset="0"/>
              <a:cs typeface="Arial" panose="020B0604020202020204" pitchFamily="34" charset="0"/>
            </a:rPr>
            <a:t>: vào</a:t>
          </a:r>
        </a:p>
      </dgm:t>
    </dgm:pt>
    <dgm:pt modelId="{49C5FFAD-E644-494B-9B9B-D78140BC08E4}" type="parTrans" cxnId="{13990A84-846C-4FA6-9273-81F41BE08301}">
      <dgm:prSet/>
      <dgm:spPr/>
      <dgm:t>
        <a:bodyPr/>
        <a:lstStyle/>
        <a:p>
          <a:endParaRPr lang="en-US"/>
        </a:p>
      </dgm:t>
    </dgm:pt>
    <dgm:pt modelId="{2C81ED26-714C-4EEA-8ADD-C6FE07A852CD}" type="sibTrans" cxnId="{13990A84-846C-4FA6-9273-81F41BE08301}">
      <dgm:prSet/>
      <dgm:spPr/>
      <dgm:t>
        <a:bodyPr/>
        <a:lstStyle/>
        <a:p>
          <a:endParaRPr lang="en-US"/>
        </a:p>
      </dgm:t>
    </dgm:pt>
    <dgm:pt modelId="{DA29D81F-E866-4576-BD43-2CB45D0894F9}">
      <dgm:prSet/>
      <dgm:spPr/>
      <dgm:t>
        <a:bodyPr/>
        <a:lstStyle/>
        <a:p>
          <a:r>
            <a:rPr lang="en-US">
              <a:solidFill>
                <a:schemeClr val="tx1"/>
              </a:solidFill>
              <a:latin typeface="Arial" panose="020B0604020202020204" pitchFamily="34" charset="0"/>
              <a:cs typeface="Arial" panose="020B0604020202020204" pitchFamily="34" charset="0"/>
            </a:rPr>
            <a:t>Hướng dẫn người tiêm/Phụ huynh theo dõi SK trẻ tiếp tại nhà</a:t>
          </a:r>
        </a:p>
      </dgm:t>
    </dgm:pt>
    <dgm:pt modelId="{A08C0AC3-B0D0-4A5C-BFA3-97033E891BE1}" type="parTrans" cxnId="{F5F6D6D0-0E29-4358-81E3-8B8FCC22C96A}">
      <dgm:prSet/>
      <dgm:spPr/>
      <dgm:t>
        <a:bodyPr/>
        <a:lstStyle/>
        <a:p>
          <a:endParaRPr lang="en-US"/>
        </a:p>
      </dgm:t>
    </dgm:pt>
    <dgm:pt modelId="{F91D8CD9-347F-4C50-8B06-E8443D2E93A4}" type="sibTrans" cxnId="{F5F6D6D0-0E29-4358-81E3-8B8FCC22C96A}">
      <dgm:prSet/>
      <dgm:spPr/>
      <dgm:t>
        <a:bodyPr/>
        <a:lstStyle/>
        <a:p>
          <a:endParaRPr lang="en-US"/>
        </a:p>
      </dgm:t>
    </dgm:pt>
    <dgm:pt modelId="{B08B12EF-FC1F-4815-A600-D51162D501F5}" type="pres">
      <dgm:prSet presAssocID="{F8AD8D9B-178E-4CAD-AE04-C8ADB3EB93B9}" presName="linearFlow" presStyleCnt="0">
        <dgm:presLayoutVars>
          <dgm:dir/>
          <dgm:animLvl val="lvl"/>
          <dgm:resizeHandles val="exact"/>
        </dgm:presLayoutVars>
      </dgm:prSet>
      <dgm:spPr/>
      <dgm:t>
        <a:bodyPr/>
        <a:lstStyle/>
        <a:p>
          <a:endParaRPr lang="en-US"/>
        </a:p>
      </dgm:t>
    </dgm:pt>
    <dgm:pt modelId="{80D8EC11-20FC-489A-B474-E6740FC61903}" type="pres">
      <dgm:prSet presAssocID="{EDEB9ACF-CF52-4619-A4BC-AD0EC7F44ED6}" presName="composite" presStyleCnt="0"/>
      <dgm:spPr/>
    </dgm:pt>
    <dgm:pt modelId="{5442C357-E358-430D-9E82-2588DDB5839C}" type="pres">
      <dgm:prSet presAssocID="{EDEB9ACF-CF52-4619-A4BC-AD0EC7F44ED6}" presName="parTx" presStyleLbl="node1" presStyleIdx="0" presStyleCnt="5">
        <dgm:presLayoutVars>
          <dgm:chMax val="0"/>
          <dgm:chPref val="0"/>
          <dgm:bulletEnabled val="1"/>
        </dgm:presLayoutVars>
      </dgm:prSet>
      <dgm:spPr/>
      <dgm:t>
        <a:bodyPr/>
        <a:lstStyle/>
        <a:p>
          <a:endParaRPr lang="en-US"/>
        </a:p>
      </dgm:t>
    </dgm:pt>
    <dgm:pt modelId="{AD3CDB44-74D1-4026-8A0C-1C2FCEE18F88}" type="pres">
      <dgm:prSet presAssocID="{EDEB9ACF-CF52-4619-A4BC-AD0EC7F44ED6}" presName="parSh" presStyleLbl="node1" presStyleIdx="0" presStyleCnt="5"/>
      <dgm:spPr/>
      <dgm:t>
        <a:bodyPr/>
        <a:lstStyle/>
        <a:p>
          <a:endParaRPr lang="en-US"/>
        </a:p>
      </dgm:t>
    </dgm:pt>
    <dgm:pt modelId="{3E010638-67B5-4152-9104-22EE4C0D0571}" type="pres">
      <dgm:prSet presAssocID="{EDEB9ACF-CF52-4619-A4BC-AD0EC7F44ED6}" presName="desTx" presStyleLbl="fgAcc1" presStyleIdx="0" presStyleCnt="5" custLinFactNeighborY="3842">
        <dgm:presLayoutVars>
          <dgm:bulletEnabled val="1"/>
        </dgm:presLayoutVars>
      </dgm:prSet>
      <dgm:spPr/>
      <dgm:t>
        <a:bodyPr/>
        <a:lstStyle/>
        <a:p>
          <a:endParaRPr lang="en-US"/>
        </a:p>
      </dgm:t>
    </dgm:pt>
    <dgm:pt modelId="{68F20EDD-F703-42F6-8BA7-1EB7087119CD}" type="pres">
      <dgm:prSet presAssocID="{C7A09CC6-B183-450D-890A-22A5F9062CC2}" presName="sibTrans" presStyleLbl="sibTrans2D1" presStyleIdx="0" presStyleCnt="4"/>
      <dgm:spPr/>
      <dgm:t>
        <a:bodyPr/>
        <a:lstStyle/>
        <a:p>
          <a:endParaRPr lang="en-US"/>
        </a:p>
      </dgm:t>
    </dgm:pt>
    <dgm:pt modelId="{EBB868D4-6ED4-4B74-AD4C-8566B1715F98}" type="pres">
      <dgm:prSet presAssocID="{C7A09CC6-B183-450D-890A-22A5F9062CC2}" presName="connTx" presStyleLbl="sibTrans2D1" presStyleIdx="0" presStyleCnt="4"/>
      <dgm:spPr/>
      <dgm:t>
        <a:bodyPr/>
        <a:lstStyle/>
        <a:p>
          <a:endParaRPr lang="en-US"/>
        </a:p>
      </dgm:t>
    </dgm:pt>
    <dgm:pt modelId="{E729D9E8-BC58-4B44-B36F-F21DD2FAE8A2}" type="pres">
      <dgm:prSet presAssocID="{4E96AD1C-7806-42DE-9516-F26BC1ABB523}" presName="composite" presStyleCnt="0"/>
      <dgm:spPr/>
    </dgm:pt>
    <dgm:pt modelId="{F1DB5CD5-D97C-4AFB-8290-857C51EE14B7}" type="pres">
      <dgm:prSet presAssocID="{4E96AD1C-7806-42DE-9516-F26BC1ABB523}" presName="parTx" presStyleLbl="node1" presStyleIdx="0" presStyleCnt="5">
        <dgm:presLayoutVars>
          <dgm:chMax val="0"/>
          <dgm:chPref val="0"/>
          <dgm:bulletEnabled val="1"/>
        </dgm:presLayoutVars>
      </dgm:prSet>
      <dgm:spPr/>
      <dgm:t>
        <a:bodyPr/>
        <a:lstStyle/>
        <a:p>
          <a:endParaRPr lang="en-US"/>
        </a:p>
      </dgm:t>
    </dgm:pt>
    <dgm:pt modelId="{8C258EFC-BB23-46F2-A2A3-333CF206FBA7}" type="pres">
      <dgm:prSet presAssocID="{4E96AD1C-7806-42DE-9516-F26BC1ABB523}" presName="parSh" presStyleLbl="node1" presStyleIdx="1" presStyleCnt="5"/>
      <dgm:spPr/>
      <dgm:t>
        <a:bodyPr/>
        <a:lstStyle/>
        <a:p>
          <a:endParaRPr lang="en-US"/>
        </a:p>
      </dgm:t>
    </dgm:pt>
    <dgm:pt modelId="{6278C284-CB00-409D-ABD2-04792408D0DA}" type="pres">
      <dgm:prSet presAssocID="{4E96AD1C-7806-42DE-9516-F26BC1ABB523}" presName="desTx" presStyleLbl="fgAcc1" presStyleIdx="1" presStyleCnt="5" custLinFactNeighborY="5352">
        <dgm:presLayoutVars>
          <dgm:bulletEnabled val="1"/>
        </dgm:presLayoutVars>
      </dgm:prSet>
      <dgm:spPr/>
      <dgm:t>
        <a:bodyPr/>
        <a:lstStyle/>
        <a:p>
          <a:endParaRPr lang="en-US"/>
        </a:p>
      </dgm:t>
    </dgm:pt>
    <dgm:pt modelId="{C43A361B-1A51-4F19-AF53-0324EF7DC542}" type="pres">
      <dgm:prSet presAssocID="{83358B1A-3B3E-486A-8ED3-BB4BAD1CE0DF}" presName="sibTrans" presStyleLbl="sibTrans2D1" presStyleIdx="1" presStyleCnt="4"/>
      <dgm:spPr/>
      <dgm:t>
        <a:bodyPr/>
        <a:lstStyle/>
        <a:p>
          <a:endParaRPr lang="en-US"/>
        </a:p>
      </dgm:t>
    </dgm:pt>
    <dgm:pt modelId="{E7CC610F-A63D-4984-8029-9DFDC785D61B}" type="pres">
      <dgm:prSet presAssocID="{83358B1A-3B3E-486A-8ED3-BB4BAD1CE0DF}" presName="connTx" presStyleLbl="sibTrans2D1" presStyleIdx="1" presStyleCnt="4"/>
      <dgm:spPr/>
      <dgm:t>
        <a:bodyPr/>
        <a:lstStyle/>
        <a:p>
          <a:endParaRPr lang="en-US"/>
        </a:p>
      </dgm:t>
    </dgm:pt>
    <dgm:pt modelId="{B8FE5B2A-DDF8-416D-AEA9-EB769F8BCFDD}" type="pres">
      <dgm:prSet presAssocID="{25E6929C-6315-44D8-9B9E-71A983BC1BB2}" presName="composite" presStyleCnt="0"/>
      <dgm:spPr/>
    </dgm:pt>
    <dgm:pt modelId="{C35BDC90-E95B-4BB6-87A5-F0F9FA9AAFF6}" type="pres">
      <dgm:prSet presAssocID="{25E6929C-6315-44D8-9B9E-71A983BC1BB2}" presName="parTx" presStyleLbl="node1" presStyleIdx="1" presStyleCnt="5">
        <dgm:presLayoutVars>
          <dgm:chMax val="0"/>
          <dgm:chPref val="0"/>
          <dgm:bulletEnabled val="1"/>
        </dgm:presLayoutVars>
      </dgm:prSet>
      <dgm:spPr/>
      <dgm:t>
        <a:bodyPr/>
        <a:lstStyle/>
        <a:p>
          <a:endParaRPr lang="en-US"/>
        </a:p>
      </dgm:t>
    </dgm:pt>
    <dgm:pt modelId="{2A4E6BD1-7374-4E58-B4CD-626B7CDAA84E}" type="pres">
      <dgm:prSet presAssocID="{25E6929C-6315-44D8-9B9E-71A983BC1BB2}" presName="parSh" presStyleLbl="node1" presStyleIdx="2" presStyleCnt="5"/>
      <dgm:spPr/>
      <dgm:t>
        <a:bodyPr/>
        <a:lstStyle/>
        <a:p>
          <a:endParaRPr lang="en-US"/>
        </a:p>
      </dgm:t>
    </dgm:pt>
    <dgm:pt modelId="{262E9568-C340-4B92-8A1B-48346ACACED0}" type="pres">
      <dgm:prSet presAssocID="{25E6929C-6315-44D8-9B9E-71A983BC1BB2}" presName="desTx" presStyleLbl="fgAcc1" presStyleIdx="2" presStyleCnt="5" custLinFactNeighborY="5352">
        <dgm:presLayoutVars>
          <dgm:bulletEnabled val="1"/>
        </dgm:presLayoutVars>
      </dgm:prSet>
      <dgm:spPr/>
      <dgm:t>
        <a:bodyPr/>
        <a:lstStyle/>
        <a:p>
          <a:endParaRPr lang="en-US"/>
        </a:p>
      </dgm:t>
    </dgm:pt>
    <dgm:pt modelId="{40A167C4-472A-457F-9DC1-4B0B5122C882}" type="pres">
      <dgm:prSet presAssocID="{D34A8752-72E2-4B7B-B309-962A97EDE464}" presName="sibTrans" presStyleLbl="sibTrans2D1" presStyleIdx="2" presStyleCnt="4"/>
      <dgm:spPr/>
      <dgm:t>
        <a:bodyPr/>
        <a:lstStyle/>
        <a:p>
          <a:endParaRPr lang="en-US"/>
        </a:p>
      </dgm:t>
    </dgm:pt>
    <dgm:pt modelId="{3137B862-8D2B-4620-B4E1-DBDE1EEC6CA7}" type="pres">
      <dgm:prSet presAssocID="{D34A8752-72E2-4B7B-B309-962A97EDE464}" presName="connTx" presStyleLbl="sibTrans2D1" presStyleIdx="2" presStyleCnt="4"/>
      <dgm:spPr/>
      <dgm:t>
        <a:bodyPr/>
        <a:lstStyle/>
        <a:p>
          <a:endParaRPr lang="en-US"/>
        </a:p>
      </dgm:t>
    </dgm:pt>
    <dgm:pt modelId="{6453DBD0-1B00-4E8E-A10B-04892923D7D2}" type="pres">
      <dgm:prSet presAssocID="{D801739E-0F20-4C6D-8B5C-CA15F9CCFAE6}" presName="composite" presStyleCnt="0"/>
      <dgm:spPr/>
    </dgm:pt>
    <dgm:pt modelId="{949DA604-E523-4B2D-8636-ED68B439095C}" type="pres">
      <dgm:prSet presAssocID="{D801739E-0F20-4C6D-8B5C-CA15F9CCFAE6}" presName="parTx" presStyleLbl="node1" presStyleIdx="2" presStyleCnt="5">
        <dgm:presLayoutVars>
          <dgm:chMax val="0"/>
          <dgm:chPref val="0"/>
          <dgm:bulletEnabled val="1"/>
        </dgm:presLayoutVars>
      </dgm:prSet>
      <dgm:spPr/>
      <dgm:t>
        <a:bodyPr/>
        <a:lstStyle/>
        <a:p>
          <a:endParaRPr lang="en-US"/>
        </a:p>
      </dgm:t>
    </dgm:pt>
    <dgm:pt modelId="{951DAF54-B650-4F0D-9957-2D4FA1799857}" type="pres">
      <dgm:prSet presAssocID="{D801739E-0F20-4C6D-8B5C-CA15F9CCFAE6}" presName="parSh" presStyleLbl="node1" presStyleIdx="3" presStyleCnt="5"/>
      <dgm:spPr/>
      <dgm:t>
        <a:bodyPr/>
        <a:lstStyle/>
        <a:p>
          <a:endParaRPr lang="en-US"/>
        </a:p>
      </dgm:t>
    </dgm:pt>
    <dgm:pt modelId="{75D2B95C-9308-46D4-90C3-BDE701E3D6C4}" type="pres">
      <dgm:prSet presAssocID="{D801739E-0F20-4C6D-8B5C-CA15F9CCFAE6}" presName="desTx" presStyleLbl="fgAcc1" presStyleIdx="3" presStyleCnt="5" custScaleX="115854" custLinFactNeighborY="5352">
        <dgm:presLayoutVars>
          <dgm:bulletEnabled val="1"/>
        </dgm:presLayoutVars>
      </dgm:prSet>
      <dgm:spPr/>
      <dgm:t>
        <a:bodyPr/>
        <a:lstStyle/>
        <a:p>
          <a:endParaRPr lang="en-US"/>
        </a:p>
      </dgm:t>
    </dgm:pt>
    <dgm:pt modelId="{0D317CBC-74C6-4A89-B600-BC17AD6BEFFE}" type="pres">
      <dgm:prSet presAssocID="{CE6F756F-2BD1-44E4-AD16-FF0C27243CE1}" presName="sibTrans" presStyleLbl="sibTrans2D1" presStyleIdx="3" presStyleCnt="4"/>
      <dgm:spPr/>
      <dgm:t>
        <a:bodyPr/>
        <a:lstStyle/>
        <a:p>
          <a:endParaRPr lang="en-US"/>
        </a:p>
      </dgm:t>
    </dgm:pt>
    <dgm:pt modelId="{C743B2DF-3AF8-4C85-8B34-917F5486D80F}" type="pres">
      <dgm:prSet presAssocID="{CE6F756F-2BD1-44E4-AD16-FF0C27243CE1}" presName="connTx" presStyleLbl="sibTrans2D1" presStyleIdx="3" presStyleCnt="4"/>
      <dgm:spPr/>
      <dgm:t>
        <a:bodyPr/>
        <a:lstStyle/>
        <a:p>
          <a:endParaRPr lang="en-US"/>
        </a:p>
      </dgm:t>
    </dgm:pt>
    <dgm:pt modelId="{EEC33031-179A-4A9D-BA20-94B3B256FCE8}" type="pres">
      <dgm:prSet presAssocID="{97E2A2A0-C68D-4AD8-B3E1-8889A262DD84}" presName="composite" presStyleCnt="0"/>
      <dgm:spPr/>
    </dgm:pt>
    <dgm:pt modelId="{8216E71A-61F1-4348-BED6-795B118F8B17}" type="pres">
      <dgm:prSet presAssocID="{97E2A2A0-C68D-4AD8-B3E1-8889A262DD84}" presName="parTx" presStyleLbl="node1" presStyleIdx="3" presStyleCnt="5">
        <dgm:presLayoutVars>
          <dgm:chMax val="0"/>
          <dgm:chPref val="0"/>
          <dgm:bulletEnabled val="1"/>
        </dgm:presLayoutVars>
      </dgm:prSet>
      <dgm:spPr/>
      <dgm:t>
        <a:bodyPr/>
        <a:lstStyle/>
        <a:p>
          <a:endParaRPr lang="en-US"/>
        </a:p>
      </dgm:t>
    </dgm:pt>
    <dgm:pt modelId="{4A79D046-99B7-4381-9C2F-E610E34404C9}" type="pres">
      <dgm:prSet presAssocID="{97E2A2A0-C68D-4AD8-B3E1-8889A262DD84}" presName="parSh" presStyleLbl="node1" presStyleIdx="4" presStyleCnt="5"/>
      <dgm:spPr/>
      <dgm:t>
        <a:bodyPr/>
        <a:lstStyle/>
        <a:p>
          <a:endParaRPr lang="en-US"/>
        </a:p>
      </dgm:t>
    </dgm:pt>
    <dgm:pt modelId="{4746A4C9-4D1B-4FBA-B46A-F6E26069B9B7}" type="pres">
      <dgm:prSet presAssocID="{97E2A2A0-C68D-4AD8-B3E1-8889A262DD84}" presName="desTx" presStyleLbl="fgAcc1" presStyleIdx="4" presStyleCnt="5" custLinFactNeighborY="5352">
        <dgm:presLayoutVars>
          <dgm:bulletEnabled val="1"/>
        </dgm:presLayoutVars>
      </dgm:prSet>
      <dgm:spPr/>
      <dgm:t>
        <a:bodyPr/>
        <a:lstStyle/>
        <a:p>
          <a:endParaRPr lang="en-US"/>
        </a:p>
      </dgm:t>
    </dgm:pt>
  </dgm:ptLst>
  <dgm:cxnLst>
    <dgm:cxn modelId="{6BBD9408-B326-47AD-956F-5C5A1868B4C1}" type="presOf" srcId="{FCEDAAF5-C01A-416D-834A-B13DAA24301C}" destId="{75D2B95C-9308-46D4-90C3-BDE701E3D6C4}" srcOrd="0" destOrd="0" presId="urn:microsoft.com/office/officeart/2005/8/layout/process3"/>
    <dgm:cxn modelId="{991243DF-74A3-4D52-A8D9-D4ADF3E34833}" srcId="{25E6929C-6315-44D8-9B9E-71A983BC1BB2}" destId="{5B7248CF-890C-4F55-9E2A-41CE5656FA44}" srcOrd="1" destOrd="0" parTransId="{0C21032D-AC28-44F6-9822-4F057D4623D5}" sibTransId="{C91A2E0A-8214-415F-BA54-21E64C0B3A3A}"/>
    <dgm:cxn modelId="{50CB9F0A-6018-42CF-9CCC-F6F65EE3835F}" type="presOf" srcId="{C7A09CC6-B183-450D-890A-22A5F9062CC2}" destId="{EBB868D4-6ED4-4B74-AD4C-8566B1715F98}" srcOrd="1" destOrd="0" presId="urn:microsoft.com/office/officeart/2005/8/layout/process3"/>
    <dgm:cxn modelId="{16B13440-7D61-4B72-98DE-9729E2AD61B5}" srcId="{EDEB9ACF-CF52-4619-A4BC-AD0EC7F44ED6}" destId="{01F2D10F-0E28-4CF6-A75E-ABD954001B6D}" srcOrd="1" destOrd="0" parTransId="{250F6B6D-6E80-4EB2-851C-CC8F75A8AB80}" sibTransId="{B2047561-9512-47C0-B3CA-482CC0D1A23D}"/>
    <dgm:cxn modelId="{4C421BE6-C6F4-41EF-BE29-71BFEA06E349}" type="presOf" srcId="{97E2A2A0-C68D-4AD8-B3E1-8889A262DD84}" destId="{4A79D046-99B7-4381-9C2F-E610E34404C9}" srcOrd="1" destOrd="0" presId="urn:microsoft.com/office/officeart/2005/8/layout/process3"/>
    <dgm:cxn modelId="{A23D6C32-B6A0-4770-9AB1-F30DED2A2342}" type="presOf" srcId="{01F2D10F-0E28-4CF6-A75E-ABD954001B6D}" destId="{3E010638-67B5-4152-9104-22EE4C0D0571}" srcOrd="0" destOrd="1" presId="urn:microsoft.com/office/officeart/2005/8/layout/process3"/>
    <dgm:cxn modelId="{8D2E2083-39D1-4D24-AFEE-97F6F0BD40B0}" type="presOf" srcId="{83358B1A-3B3E-486A-8ED3-BB4BAD1CE0DF}" destId="{C43A361B-1A51-4F19-AF53-0324EF7DC542}" srcOrd="0" destOrd="0" presId="urn:microsoft.com/office/officeart/2005/8/layout/process3"/>
    <dgm:cxn modelId="{C34A7505-F791-4FFA-9CCF-CB2449A24A65}" srcId="{EDEB9ACF-CF52-4619-A4BC-AD0EC7F44ED6}" destId="{166D8F58-BC8A-45AF-BC91-46CCE638DE71}" srcOrd="0" destOrd="0" parTransId="{AEFBC991-7159-41AF-A3BD-7D9C06C1A427}" sibTransId="{F67D914C-9C04-4D84-A95B-299068FB5D28}"/>
    <dgm:cxn modelId="{3EE364E1-4655-45E0-9DB5-23C01CAF42F5}" srcId="{F8AD8D9B-178E-4CAD-AE04-C8ADB3EB93B9}" destId="{25E6929C-6315-44D8-9B9E-71A983BC1BB2}" srcOrd="2" destOrd="0" parTransId="{E488BE17-7FF2-4B8C-AAEC-3C682BACC77D}" sibTransId="{D34A8752-72E2-4B7B-B309-962A97EDE464}"/>
    <dgm:cxn modelId="{D4733662-C149-43F5-AC1B-BD181E8D882D}" type="presOf" srcId="{AD05DF6E-4E6B-4B1A-ACA6-0D895BBBD11F}" destId="{3E010638-67B5-4152-9104-22EE4C0D0571}" srcOrd="0" destOrd="3" presId="urn:microsoft.com/office/officeart/2005/8/layout/process3"/>
    <dgm:cxn modelId="{71D5C19E-8615-42DD-B290-C6ECA8E3E37B}" type="presOf" srcId="{B844421A-D1BC-4389-BF8D-88AD5DE1B78A}" destId="{75D2B95C-9308-46D4-90C3-BDE701E3D6C4}" srcOrd="0" destOrd="3" presId="urn:microsoft.com/office/officeart/2005/8/layout/process3"/>
    <dgm:cxn modelId="{C8D524FA-C8E1-4763-858F-27B7CC51718A}" type="presOf" srcId="{DA29D81F-E866-4576-BD43-2CB45D0894F9}" destId="{4746A4C9-4D1B-4FBA-B46A-F6E26069B9B7}" srcOrd="0" destOrd="1" presId="urn:microsoft.com/office/officeart/2005/8/layout/process3"/>
    <dgm:cxn modelId="{EAAF33D0-800C-4977-A59B-51503258172D}" type="presOf" srcId="{CE6F756F-2BD1-44E4-AD16-FF0C27243CE1}" destId="{C743B2DF-3AF8-4C85-8B34-917F5486D80F}" srcOrd="1" destOrd="0" presId="urn:microsoft.com/office/officeart/2005/8/layout/process3"/>
    <dgm:cxn modelId="{F5F6D6D0-0E29-4358-81E3-8B8FCC22C96A}" srcId="{97E2A2A0-C68D-4AD8-B3E1-8889A262DD84}" destId="{DA29D81F-E866-4576-BD43-2CB45D0894F9}" srcOrd="1" destOrd="0" parTransId="{A08C0AC3-B0D0-4A5C-BFA3-97033E891BE1}" sibTransId="{F91D8CD9-347F-4C50-8B06-E8443D2E93A4}"/>
    <dgm:cxn modelId="{59BB9308-419B-4408-A7A2-C6C9C15E1A57}" type="presOf" srcId="{25E6929C-6315-44D8-9B9E-71A983BC1BB2}" destId="{C35BDC90-E95B-4BB6-87A5-F0F9FA9AAFF6}" srcOrd="0" destOrd="0" presId="urn:microsoft.com/office/officeart/2005/8/layout/process3"/>
    <dgm:cxn modelId="{E8CA9F20-7B8B-4A64-A1DB-BD153FB726BE}" type="presOf" srcId="{4E96AD1C-7806-42DE-9516-F26BC1ABB523}" destId="{8C258EFC-BB23-46F2-A2A3-333CF206FBA7}" srcOrd="1" destOrd="0" presId="urn:microsoft.com/office/officeart/2005/8/layout/process3"/>
    <dgm:cxn modelId="{FF4C2E2F-5168-4CBA-8794-F93E78DA4BF4}" srcId="{F8AD8D9B-178E-4CAD-AE04-C8ADB3EB93B9}" destId="{EDEB9ACF-CF52-4619-A4BC-AD0EC7F44ED6}" srcOrd="0" destOrd="0" parTransId="{2A94B67C-BB1B-4823-9951-E405EC2281E8}" sibTransId="{C7A09CC6-B183-450D-890A-22A5F9062CC2}"/>
    <dgm:cxn modelId="{0AC9C2FB-A169-481D-9B34-9C681E0BEE5C}" type="presOf" srcId="{D801739E-0F20-4C6D-8B5C-CA15F9CCFAE6}" destId="{951DAF54-B650-4F0D-9957-2D4FA1799857}" srcOrd="1" destOrd="0" presId="urn:microsoft.com/office/officeart/2005/8/layout/process3"/>
    <dgm:cxn modelId="{A6DB56C8-38A1-4762-8A9A-A72853B71912}" type="presOf" srcId="{57C1BC8C-584A-4C70-944F-B14DDE6A7E9F}" destId="{6278C284-CB00-409D-ABD2-04792408D0DA}" srcOrd="0" destOrd="3" presId="urn:microsoft.com/office/officeart/2005/8/layout/process3"/>
    <dgm:cxn modelId="{13990A84-846C-4FA6-9273-81F41BE08301}" srcId="{EDEB9ACF-CF52-4619-A4BC-AD0EC7F44ED6}" destId="{C9977A22-ACB3-40AB-8327-6ECD419D3597}" srcOrd="2" destOrd="0" parTransId="{49C5FFAD-E644-494B-9B9B-D78140BC08E4}" sibTransId="{2C81ED26-714C-4EEA-8ADD-C6FE07A852CD}"/>
    <dgm:cxn modelId="{245338ED-5268-426A-BC64-D8B0CCD74548}" type="presOf" srcId="{AE693C30-08D1-49AD-A620-A11FABECFE55}" destId="{262E9568-C340-4B92-8A1B-48346ACACED0}" srcOrd="0" destOrd="0" presId="urn:microsoft.com/office/officeart/2005/8/layout/process3"/>
    <dgm:cxn modelId="{316D3F36-406D-491E-805D-932CE61AB8A7}" type="presOf" srcId="{F8AD8D9B-178E-4CAD-AE04-C8ADB3EB93B9}" destId="{B08B12EF-FC1F-4815-A600-D51162D501F5}" srcOrd="0" destOrd="0" presId="urn:microsoft.com/office/officeart/2005/8/layout/process3"/>
    <dgm:cxn modelId="{54A492C2-5A13-4257-917F-2F721C2077CF}" type="presOf" srcId="{EDEB9ACF-CF52-4619-A4BC-AD0EC7F44ED6}" destId="{5442C357-E358-430D-9E82-2588DDB5839C}" srcOrd="0" destOrd="0" presId="urn:microsoft.com/office/officeart/2005/8/layout/process3"/>
    <dgm:cxn modelId="{6F819B15-0B31-484D-9ECD-862422C941B9}" type="presOf" srcId="{D34A8752-72E2-4B7B-B309-962A97EDE464}" destId="{3137B862-8D2B-4620-B4E1-DBDE1EEC6CA7}" srcOrd="1" destOrd="0" presId="urn:microsoft.com/office/officeart/2005/8/layout/process3"/>
    <dgm:cxn modelId="{C47E2646-9B59-4451-995C-7180794AECB2}" type="presOf" srcId="{25E6929C-6315-44D8-9B9E-71A983BC1BB2}" destId="{2A4E6BD1-7374-4E58-B4CD-626B7CDAA84E}" srcOrd="1" destOrd="0" presId="urn:microsoft.com/office/officeart/2005/8/layout/process3"/>
    <dgm:cxn modelId="{24AC0F78-5D17-4B35-976F-EBEB2A2FA67B}" type="presOf" srcId="{83358B1A-3B3E-486A-8ED3-BB4BAD1CE0DF}" destId="{E7CC610F-A63D-4984-8029-9DFDC785D61B}" srcOrd="1" destOrd="0" presId="urn:microsoft.com/office/officeart/2005/8/layout/process3"/>
    <dgm:cxn modelId="{DF5C6ECC-5A99-4D05-8815-0D18275E7107}" srcId="{F8AD8D9B-178E-4CAD-AE04-C8ADB3EB93B9}" destId="{D801739E-0F20-4C6D-8B5C-CA15F9CCFAE6}" srcOrd="3" destOrd="0" parTransId="{6A76FD9A-6402-43A3-8BF4-D4823F38B63F}" sibTransId="{CE6F756F-2BD1-44E4-AD16-FF0C27243CE1}"/>
    <dgm:cxn modelId="{B66EB940-60D4-45D2-94E7-370039372A43}" srcId="{D801739E-0F20-4C6D-8B5C-CA15F9CCFAE6}" destId="{B844421A-D1BC-4389-BF8D-88AD5DE1B78A}" srcOrd="3" destOrd="0" parTransId="{7798F9C4-6C0D-439D-9985-E7B6B9073AB7}" sibTransId="{69493A85-50DD-4577-A2EB-71A1D914FDD0}"/>
    <dgm:cxn modelId="{E82AA060-45FC-466A-AEC0-81CC35B7F65B}" srcId="{4E96AD1C-7806-42DE-9516-F26BC1ABB523}" destId="{4D115CB6-5315-4F9E-B55E-BE53D9DA337D}" srcOrd="1" destOrd="0" parTransId="{5520D548-4A6C-4324-83DD-EBE92C8EBBCE}" sibTransId="{4F5079F8-9B5F-409B-9B08-ED870BCD2E7A}"/>
    <dgm:cxn modelId="{13CA4C4C-1E38-4BF6-A948-D33E956D2548}" srcId="{D801739E-0F20-4C6D-8B5C-CA15F9CCFAE6}" destId="{FCEDAAF5-C01A-416D-834A-B13DAA24301C}" srcOrd="0" destOrd="0" parTransId="{DAC3F43A-C779-4BED-A62E-B7C48F30213A}" sibTransId="{8E7E40C3-1D17-4592-A880-D594CDBDF25C}"/>
    <dgm:cxn modelId="{9F014FB3-E390-432B-97A6-CE6480286FE5}" srcId="{D801739E-0F20-4C6D-8B5C-CA15F9CCFAE6}" destId="{851D7C84-8769-4ACC-8630-9AE169185EA4}" srcOrd="2" destOrd="0" parTransId="{845483D2-15A9-4CA0-99C3-00B6E4B49C01}" sibTransId="{B716AF31-62AA-4E45-832C-B35755E039E9}"/>
    <dgm:cxn modelId="{122B27D2-7281-480C-9A92-54BC44AD7AF8}" srcId="{4E96AD1C-7806-42DE-9516-F26BC1ABB523}" destId="{57C1BC8C-584A-4C70-944F-B14DDE6A7E9F}" srcOrd="3" destOrd="0" parTransId="{2B1809E1-C3FD-4D99-8E79-AA897C9BAE2F}" sibTransId="{5F20A903-4334-40B9-A8A8-5F57A8715FB6}"/>
    <dgm:cxn modelId="{64958FD0-BD74-48D6-B424-FD0D54F476F5}" type="presOf" srcId="{851D7C84-8769-4ACC-8630-9AE169185EA4}" destId="{75D2B95C-9308-46D4-90C3-BDE701E3D6C4}" srcOrd="0" destOrd="2" presId="urn:microsoft.com/office/officeart/2005/8/layout/process3"/>
    <dgm:cxn modelId="{4EBAF5D6-C589-40B4-A683-AD14AB092F5F}" srcId="{D801739E-0F20-4C6D-8B5C-CA15F9CCFAE6}" destId="{3034A20E-9F59-468D-BB5F-3F4CE25D281D}" srcOrd="1" destOrd="0" parTransId="{388A00A9-48F4-432C-842B-DBD7CC3DA700}" sibTransId="{5601842E-C427-4978-9B31-9167E9724B93}"/>
    <dgm:cxn modelId="{4F55306D-ADE2-40C9-A98F-82233B9FCA38}" type="presOf" srcId="{C9977A22-ACB3-40AB-8327-6ECD419D3597}" destId="{3E010638-67B5-4152-9104-22EE4C0D0571}" srcOrd="0" destOrd="2" presId="urn:microsoft.com/office/officeart/2005/8/layout/process3"/>
    <dgm:cxn modelId="{721B16DB-B903-4FEA-81A5-BCB19458DAE9}" type="presOf" srcId="{21BF1F72-E7CE-4BAE-9B26-F78321149AFB}" destId="{262E9568-C340-4B92-8A1B-48346ACACED0}" srcOrd="0" destOrd="2" presId="urn:microsoft.com/office/officeart/2005/8/layout/process3"/>
    <dgm:cxn modelId="{D9C3A2E1-E045-4951-BC5E-A8FA51E9FE3B}" srcId="{4E96AD1C-7806-42DE-9516-F26BC1ABB523}" destId="{B7A8AFAD-4066-4FED-8FF3-CADB6B4E0428}" srcOrd="2" destOrd="0" parTransId="{E580A723-1771-47AB-9859-6E7ABEA2AF88}" sibTransId="{2B120613-C2F9-43E9-9286-3C1707922415}"/>
    <dgm:cxn modelId="{08E2B8FD-0F56-4C16-89A2-71373F003ACA}" srcId="{97E2A2A0-C68D-4AD8-B3E1-8889A262DD84}" destId="{AF2FAA73-A12C-41A0-A744-22ED6F0C9B9F}" srcOrd="0" destOrd="0" parTransId="{301255DA-6A53-460A-A429-AC72B588CD21}" sibTransId="{367381D6-56BD-4A14-82F8-540E566DB8D9}"/>
    <dgm:cxn modelId="{A9A09B42-8683-4E25-8147-4129E6118603}" type="presOf" srcId="{C7A09CC6-B183-450D-890A-22A5F9062CC2}" destId="{68F20EDD-F703-42F6-8BA7-1EB7087119CD}" srcOrd="0" destOrd="0" presId="urn:microsoft.com/office/officeart/2005/8/layout/process3"/>
    <dgm:cxn modelId="{1EFC5FAF-6E5F-4C54-9FDA-E3B54613868A}" type="presOf" srcId="{D801739E-0F20-4C6D-8B5C-CA15F9CCFAE6}" destId="{949DA604-E523-4B2D-8636-ED68B439095C}" srcOrd="0" destOrd="0" presId="urn:microsoft.com/office/officeart/2005/8/layout/process3"/>
    <dgm:cxn modelId="{689B23CB-12E7-4849-A61D-91D2D4813152}" type="presOf" srcId="{4E96AD1C-7806-42DE-9516-F26BC1ABB523}" destId="{F1DB5CD5-D97C-4AFB-8290-857C51EE14B7}" srcOrd="0" destOrd="0" presId="urn:microsoft.com/office/officeart/2005/8/layout/process3"/>
    <dgm:cxn modelId="{0BB7374B-9396-48F1-A231-1C86A52C6DCE}" srcId="{25E6929C-6315-44D8-9B9E-71A983BC1BB2}" destId="{AE693C30-08D1-49AD-A620-A11FABECFE55}" srcOrd="0" destOrd="0" parTransId="{BD463555-6C0D-48F9-9623-5DABD3C9350C}" sibTransId="{2AB3D1C4-5BE4-4F09-85A7-84B93CEC2D10}"/>
    <dgm:cxn modelId="{B0E8FBE2-0B7B-4434-82ED-2E0BB22ADBA4}" type="presOf" srcId="{CE6F756F-2BD1-44E4-AD16-FF0C27243CE1}" destId="{0D317CBC-74C6-4A89-B600-BC17AD6BEFFE}" srcOrd="0" destOrd="0" presId="urn:microsoft.com/office/officeart/2005/8/layout/process3"/>
    <dgm:cxn modelId="{6AD1EB94-028A-4B60-88FD-C4DC36D2F5CA}" srcId="{F8AD8D9B-178E-4CAD-AE04-C8ADB3EB93B9}" destId="{97E2A2A0-C68D-4AD8-B3E1-8889A262DD84}" srcOrd="4" destOrd="0" parTransId="{13610CFC-7C44-4CCE-8153-9D98EC6CEC92}" sibTransId="{72D4F0FE-1A3B-4547-8CF2-75F3EC873903}"/>
    <dgm:cxn modelId="{C43E898A-DBB3-4E18-AE01-179A7253AC77}" type="presOf" srcId="{4D115CB6-5315-4F9E-B55E-BE53D9DA337D}" destId="{6278C284-CB00-409D-ABD2-04792408D0DA}" srcOrd="0" destOrd="1" presId="urn:microsoft.com/office/officeart/2005/8/layout/process3"/>
    <dgm:cxn modelId="{D2E28D1C-FBBB-4D17-8DA9-76AC78C52281}" srcId="{EDEB9ACF-CF52-4619-A4BC-AD0EC7F44ED6}" destId="{AD05DF6E-4E6B-4B1A-ACA6-0D895BBBD11F}" srcOrd="3" destOrd="0" parTransId="{D443B270-3B23-4912-9384-3AB329F03382}" sibTransId="{E678AECA-5F72-4806-9296-F86055DBF5AB}"/>
    <dgm:cxn modelId="{321463B3-FBFB-43AD-A99A-1BFC53010F15}" type="presOf" srcId="{5B7248CF-890C-4F55-9E2A-41CE5656FA44}" destId="{262E9568-C340-4B92-8A1B-48346ACACED0}" srcOrd="0" destOrd="1" presId="urn:microsoft.com/office/officeart/2005/8/layout/process3"/>
    <dgm:cxn modelId="{2B7B89AA-676F-4E6B-BF96-A0A08F06858A}" type="presOf" srcId="{0182AA8A-9666-4348-9E3B-AE7532BE6391}" destId="{6278C284-CB00-409D-ABD2-04792408D0DA}" srcOrd="0" destOrd="0" presId="urn:microsoft.com/office/officeart/2005/8/layout/process3"/>
    <dgm:cxn modelId="{6B19972B-6E39-4318-9C92-476EFD9B17BA}" type="presOf" srcId="{AF2FAA73-A12C-41A0-A744-22ED6F0C9B9F}" destId="{4746A4C9-4D1B-4FBA-B46A-F6E26069B9B7}" srcOrd="0" destOrd="0" presId="urn:microsoft.com/office/officeart/2005/8/layout/process3"/>
    <dgm:cxn modelId="{616841CB-C4B3-4726-AD28-2E2960308808}" srcId="{F8AD8D9B-178E-4CAD-AE04-C8ADB3EB93B9}" destId="{4E96AD1C-7806-42DE-9516-F26BC1ABB523}" srcOrd="1" destOrd="0" parTransId="{3BBC1C1A-24D7-4D6C-9B64-15CE31B1FB9A}" sibTransId="{83358B1A-3B3E-486A-8ED3-BB4BAD1CE0DF}"/>
    <dgm:cxn modelId="{9F49D66A-A430-425B-8198-BEECE139DDA2}" srcId="{25E6929C-6315-44D8-9B9E-71A983BC1BB2}" destId="{21BF1F72-E7CE-4BAE-9B26-F78321149AFB}" srcOrd="2" destOrd="0" parTransId="{863F2C61-45F4-4B4D-8BA8-9C5DA360C1D7}" sibTransId="{5E80B971-7746-4528-99A0-2BF2D674BE1D}"/>
    <dgm:cxn modelId="{DC6D4CA9-2DEE-4007-827A-DEF3758C9B7B}" type="presOf" srcId="{EDEB9ACF-CF52-4619-A4BC-AD0EC7F44ED6}" destId="{AD3CDB44-74D1-4026-8A0C-1C2FCEE18F88}" srcOrd="1" destOrd="0" presId="urn:microsoft.com/office/officeart/2005/8/layout/process3"/>
    <dgm:cxn modelId="{92976CDC-6E9C-4F25-BD18-352C41B70128}" type="presOf" srcId="{3034A20E-9F59-468D-BB5F-3F4CE25D281D}" destId="{75D2B95C-9308-46D4-90C3-BDE701E3D6C4}" srcOrd="0" destOrd="1" presId="urn:microsoft.com/office/officeart/2005/8/layout/process3"/>
    <dgm:cxn modelId="{0356F979-A225-43B3-A561-AC0D43007E82}" srcId="{4E96AD1C-7806-42DE-9516-F26BC1ABB523}" destId="{0182AA8A-9666-4348-9E3B-AE7532BE6391}" srcOrd="0" destOrd="0" parTransId="{0091288C-85C6-4311-AF1A-E7A63A597465}" sibTransId="{0922D6CD-C2E2-4545-8C78-63B2FD82B91E}"/>
    <dgm:cxn modelId="{0421A244-56E7-461E-8A35-AC35B335615B}" type="presOf" srcId="{D34A8752-72E2-4B7B-B309-962A97EDE464}" destId="{40A167C4-472A-457F-9DC1-4B0B5122C882}" srcOrd="0" destOrd="0" presId="urn:microsoft.com/office/officeart/2005/8/layout/process3"/>
    <dgm:cxn modelId="{496772E0-CF4E-49BB-914A-BEE97FB64523}" type="presOf" srcId="{97E2A2A0-C68D-4AD8-B3E1-8889A262DD84}" destId="{8216E71A-61F1-4348-BED6-795B118F8B17}" srcOrd="0" destOrd="0" presId="urn:microsoft.com/office/officeart/2005/8/layout/process3"/>
    <dgm:cxn modelId="{4A08D6AB-784D-4114-AF00-59303BF27260}" type="presOf" srcId="{166D8F58-BC8A-45AF-BC91-46CCE638DE71}" destId="{3E010638-67B5-4152-9104-22EE4C0D0571}" srcOrd="0" destOrd="0" presId="urn:microsoft.com/office/officeart/2005/8/layout/process3"/>
    <dgm:cxn modelId="{F56119F3-7CE2-460D-8ED2-015552736658}" type="presOf" srcId="{B7A8AFAD-4066-4FED-8FF3-CADB6B4E0428}" destId="{6278C284-CB00-409D-ABD2-04792408D0DA}" srcOrd="0" destOrd="2" presId="urn:microsoft.com/office/officeart/2005/8/layout/process3"/>
    <dgm:cxn modelId="{ACDADCE5-E2EB-4DB4-8280-71F802CBC042}" type="presParOf" srcId="{B08B12EF-FC1F-4815-A600-D51162D501F5}" destId="{80D8EC11-20FC-489A-B474-E6740FC61903}" srcOrd="0" destOrd="0" presId="urn:microsoft.com/office/officeart/2005/8/layout/process3"/>
    <dgm:cxn modelId="{AF5B3B83-674C-41FA-95FC-B62F4924B93D}" type="presParOf" srcId="{80D8EC11-20FC-489A-B474-E6740FC61903}" destId="{5442C357-E358-430D-9E82-2588DDB5839C}" srcOrd="0" destOrd="0" presId="urn:microsoft.com/office/officeart/2005/8/layout/process3"/>
    <dgm:cxn modelId="{7179576A-29A7-4FC6-B979-C8734DD32373}" type="presParOf" srcId="{80D8EC11-20FC-489A-B474-E6740FC61903}" destId="{AD3CDB44-74D1-4026-8A0C-1C2FCEE18F88}" srcOrd="1" destOrd="0" presId="urn:microsoft.com/office/officeart/2005/8/layout/process3"/>
    <dgm:cxn modelId="{7D3FE2FB-24EA-46E1-8EFA-08665C395141}" type="presParOf" srcId="{80D8EC11-20FC-489A-B474-E6740FC61903}" destId="{3E010638-67B5-4152-9104-22EE4C0D0571}" srcOrd="2" destOrd="0" presId="urn:microsoft.com/office/officeart/2005/8/layout/process3"/>
    <dgm:cxn modelId="{5B5322B5-51FA-4EDF-BC10-29288BEEE5A7}" type="presParOf" srcId="{B08B12EF-FC1F-4815-A600-D51162D501F5}" destId="{68F20EDD-F703-42F6-8BA7-1EB7087119CD}" srcOrd="1" destOrd="0" presId="urn:microsoft.com/office/officeart/2005/8/layout/process3"/>
    <dgm:cxn modelId="{4428C8EE-6A55-4CF2-B80B-E946AC314673}" type="presParOf" srcId="{68F20EDD-F703-42F6-8BA7-1EB7087119CD}" destId="{EBB868D4-6ED4-4B74-AD4C-8566B1715F98}" srcOrd="0" destOrd="0" presId="urn:microsoft.com/office/officeart/2005/8/layout/process3"/>
    <dgm:cxn modelId="{616CB467-E30A-4872-AD6D-E318A9CCC05A}" type="presParOf" srcId="{B08B12EF-FC1F-4815-A600-D51162D501F5}" destId="{E729D9E8-BC58-4B44-B36F-F21DD2FAE8A2}" srcOrd="2" destOrd="0" presId="urn:microsoft.com/office/officeart/2005/8/layout/process3"/>
    <dgm:cxn modelId="{B3F5DB35-C773-4F72-95CB-7941BF71BE65}" type="presParOf" srcId="{E729D9E8-BC58-4B44-B36F-F21DD2FAE8A2}" destId="{F1DB5CD5-D97C-4AFB-8290-857C51EE14B7}" srcOrd="0" destOrd="0" presId="urn:microsoft.com/office/officeart/2005/8/layout/process3"/>
    <dgm:cxn modelId="{BD09C6C8-BAE5-4086-A95B-901514FCD07C}" type="presParOf" srcId="{E729D9E8-BC58-4B44-B36F-F21DD2FAE8A2}" destId="{8C258EFC-BB23-46F2-A2A3-333CF206FBA7}" srcOrd="1" destOrd="0" presId="urn:microsoft.com/office/officeart/2005/8/layout/process3"/>
    <dgm:cxn modelId="{E6132706-251D-468D-95D7-B6561E6BF904}" type="presParOf" srcId="{E729D9E8-BC58-4B44-B36F-F21DD2FAE8A2}" destId="{6278C284-CB00-409D-ABD2-04792408D0DA}" srcOrd="2" destOrd="0" presId="urn:microsoft.com/office/officeart/2005/8/layout/process3"/>
    <dgm:cxn modelId="{4146DDF9-056D-40A9-BBFD-EF3ABE84B425}" type="presParOf" srcId="{B08B12EF-FC1F-4815-A600-D51162D501F5}" destId="{C43A361B-1A51-4F19-AF53-0324EF7DC542}" srcOrd="3" destOrd="0" presId="urn:microsoft.com/office/officeart/2005/8/layout/process3"/>
    <dgm:cxn modelId="{29956477-E000-454B-9E1B-CB3D6A94733F}" type="presParOf" srcId="{C43A361B-1A51-4F19-AF53-0324EF7DC542}" destId="{E7CC610F-A63D-4984-8029-9DFDC785D61B}" srcOrd="0" destOrd="0" presId="urn:microsoft.com/office/officeart/2005/8/layout/process3"/>
    <dgm:cxn modelId="{6CAABCC2-67F7-4C4E-808A-57F1BF9AE239}" type="presParOf" srcId="{B08B12EF-FC1F-4815-A600-D51162D501F5}" destId="{B8FE5B2A-DDF8-416D-AEA9-EB769F8BCFDD}" srcOrd="4" destOrd="0" presId="urn:microsoft.com/office/officeart/2005/8/layout/process3"/>
    <dgm:cxn modelId="{D73EC1F4-175B-473A-BF18-735A22A05D9B}" type="presParOf" srcId="{B8FE5B2A-DDF8-416D-AEA9-EB769F8BCFDD}" destId="{C35BDC90-E95B-4BB6-87A5-F0F9FA9AAFF6}" srcOrd="0" destOrd="0" presId="urn:microsoft.com/office/officeart/2005/8/layout/process3"/>
    <dgm:cxn modelId="{FBB3913E-DE81-471C-824F-61D6DD9265D7}" type="presParOf" srcId="{B8FE5B2A-DDF8-416D-AEA9-EB769F8BCFDD}" destId="{2A4E6BD1-7374-4E58-B4CD-626B7CDAA84E}" srcOrd="1" destOrd="0" presId="urn:microsoft.com/office/officeart/2005/8/layout/process3"/>
    <dgm:cxn modelId="{1FB9541D-CBD3-4F79-9827-32FC7180C8DE}" type="presParOf" srcId="{B8FE5B2A-DDF8-416D-AEA9-EB769F8BCFDD}" destId="{262E9568-C340-4B92-8A1B-48346ACACED0}" srcOrd="2" destOrd="0" presId="urn:microsoft.com/office/officeart/2005/8/layout/process3"/>
    <dgm:cxn modelId="{54C95C30-B4DF-4962-BC73-7C7ECDFB3C90}" type="presParOf" srcId="{B08B12EF-FC1F-4815-A600-D51162D501F5}" destId="{40A167C4-472A-457F-9DC1-4B0B5122C882}" srcOrd="5" destOrd="0" presId="urn:microsoft.com/office/officeart/2005/8/layout/process3"/>
    <dgm:cxn modelId="{FEDCC878-57F9-4CD5-B949-0C0FBA35095E}" type="presParOf" srcId="{40A167C4-472A-457F-9DC1-4B0B5122C882}" destId="{3137B862-8D2B-4620-B4E1-DBDE1EEC6CA7}" srcOrd="0" destOrd="0" presId="urn:microsoft.com/office/officeart/2005/8/layout/process3"/>
    <dgm:cxn modelId="{D7F683F5-146C-447A-93C2-095B248A9B54}" type="presParOf" srcId="{B08B12EF-FC1F-4815-A600-D51162D501F5}" destId="{6453DBD0-1B00-4E8E-A10B-04892923D7D2}" srcOrd="6" destOrd="0" presId="urn:microsoft.com/office/officeart/2005/8/layout/process3"/>
    <dgm:cxn modelId="{549D5C4E-63D0-41EB-8E8E-50ED5720B2B4}" type="presParOf" srcId="{6453DBD0-1B00-4E8E-A10B-04892923D7D2}" destId="{949DA604-E523-4B2D-8636-ED68B439095C}" srcOrd="0" destOrd="0" presId="urn:microsoft.com/office/officeart/2005/8/layout/process3"/>
    <dgm:cxn modelId="{83E8E7AA-DAB0-4BFB-8563-F745F6CB5B90}" type="presParOf" srcId="{6453DBD0-1B00-4E8E-A10B-04892923D7D2}" destId="{951DAF54-B650-4F0D-9957-2D4FA1799857}" srcOrd="1" destOrd="0" presId="urn:microsoft.com/office/officeart/2005/8/layout/process3"/>
    <dgm:cxn modelId="{0A1D9516-6D01-4F61-97CA-85AAE185914C}" type="presParOf" srcId="{6453DBD0-1B00-4E8E-A10B-04892923D7D2}" destId="{75D2B95C-9308-46D4-90C3-BDE701E3D6C4}" srcOrd="2" destOrd="0" presId="urn:microsoft.com/office/officeart/2005/8/layout/process3"/>
    <dgm:cxn modelId="{A7AB8AA0-7489-4890-913B-7AD6BD5201B5}" type="presParOf" srcId="{B08B12EF-FC1F-4815-A600-D51162D501F5}" destId="{0D317CBC-74C6-4A89-B600-BC17AD6BEFFE}" srcOrd="7" destOrd="0" presId="urn:microsoft.com/office/officeart/2005/8/layout/process3"/>
    <dgm:cxn modelId="{579B2E01-478C-4C5E-A576-1903CFBE3101}" type="presParOf" srcId="{0D317CBC-74C6-4A89-B600-BC17AD6BEFFE}" destId="{C743B2DF-3AF8-4C85-8B34-917F5486D80F}" srcOrd="0" destOrd="0" presId="urn:microsoft.com/office/officeart/2005/8/layout/process3"/>
    <dgm:cxn modelId="{23FEE94B-8003-478B-AF11-8DFA65731A88}" type="presParOf" srcId="{B08B12EF-FC1F-4815-A600-D51162D501F5}" destId="{EEC33031-179A-4A9D-BA20-94B3B256FCE8}" srcOrd="8" destOrd="0" presId="urn:microsoft.com/office/officeart/2005/8/layout/process3"/>
    <dgm:cxn modelId="{BDDE8058-1760-4DB2-99DD-94B9F82DF4FD}" type="presParOf" srcId="{EEC33031-179A-4A9D-BA20-94B3B256FCE8}" destId="{8216E71A-61F1-4348-BED6-795B118F8B17}" srcOrd="0" destOrd="0" presId="urn:microsoft.com/office/officeart/2005/8/layout/process3"/>
    <dgm:cxn modelId="{3579E3DB-C6A2-484C-8C4B-5D1AB91F7550}" type="presParOf" srcId="{EEC33031-179A-4A9D-BA20-94B3B256FCE8}" destId="{4A79D046-99B7-4381-9C2F-E610E34404C9}" srcOrd="1" destOrd="0" presId="urn:microsoft.com/office/officeart/2005/8/layout/process3"/>
    <dgm:cxn modelId="{507EA00D-26F4-4015-A2D9-7FEA447285FD}" type="presParOf" srcId="{EEC33031-179A-4A9D-BA20-94B3B256FCE8}" destId="{4746A4C9-4D1B-4FBA-B46A-F6E26069B9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DB44-74D1-4026-8A0C-1C2FCEE18F88}">
      <dsp:nvSpPr>
        <dsp:cNvPr id="0" name=""/>
        <dsp:cNvSpPr/>
      </dsp:nvSpPr>
      <dsp:spPr>
        <a:xfrm>
          <a:off x="941" y="289230"/>
          <a:ext cx="1554385" cy="6912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Tiếp nhận</a:t>
          </a:r>
        </a:p>
      </dsp:txBody>
      <dsp:txXfrm>
        <a:off x="941" y="289230"/>
        <a:ext cx="1554385" cy="460800"/>
      </dsp:txXfrm>
    </dsp:sp>
    <dsp:sp modelId="{3E010638-67B5-4152-9104-22EE4C0D0571}">
      <dsp:nvSpPr>
        <dsp:cNvPr id="0" name=""/>
        <dsp:cNvSpPr/>
      </dsp:nvSpPr>
      <dsp:spPr>
        <a:xfrm>
          <a:off x="319310" y="882395"/>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Khai báo y tế, đo thân nhiệt</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Đối chiếu phiếu “Đồng ý”:</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Có tên</a:t>
          </a:r>
          <a:r>
            <a:rPr lang="en-US" sz="1800" kern="1200">
              <a:solidFill>
                <a:schemeClr val="tx1"/>
              </a:solidFill>
              <a:latin typeface="Arial" panose="020B0604020202020204" pitchFamily="34" charset="0"/>
              <a:cs typeface="Arial" panose="020B0604020202020204" pitchFamily="34" charset="0"/>
            </a:rPr>
            <a:t>: vào</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Không tên/Mất</a:t>
          </a:r>
          <a:r>
            <a:rPr lang="en-US" sz="1800" kern="1200">
              <a:solidFill>
                <a:schemeClr val="tx1"/>
              </a:solidFill>
              <a:latin typeface="Arial" panose="020B0604020202020204" pitchFamily="34" charset="0"/>
              <a:cs typeface="Arial" panose="020B0604020202020204" pitchFamily="34" charset="0"/>
            </a:rPr>
            <a:t>: </a:t>
          </a:r>
          <a:r>
            <a:rPr lang="en-US" sz="1800" kern="1200" smtClean="0">
              <a:solidFill>
                <a:schemeClr val="tx1"/>
              </a:solidFill>
              <a:latin typeface="Arial" panose="020B0604020202020204" pitchFamily="34" charset="0"/>
              <a:cs typeface="Arial" panose="020B0604020202020204" pitchFamily="34" charset="0"/>
            </a:rPr>
            <a:t>ghi phiếu </a:t>
          </a:r>
          <a:r>
            <a:rPr lang="en-US" sz="1800" kern="1200">
              <a:solidFill>
                <a:schemeClr val="tx1"/>
              </a:solidFill>
              <a:latin typeface="Arial" panose="020B0604020202020204" pitchFamily="34" charset="0"/>
              <a:cs typeface="Arial" panose="020B0604020202020204" pitchFamily="34" charset="0"/>
            </a:rPr>
            <a:t>“Đồng ý”</a:t>
          </a:r>
        </a:p>
      </dsp:txBody>
      <dsp:txXfrm>
        <a:off x="364836" y="927921"/>
        <a:ext cx="1463333" cy="3354148"/>
      </dsp:txXfrm>
    </dsp:sp>
    <dsp:sp modelId="{68F20EDD-F703-42F6-8BA7-1EB7087119CD}">
      <dsp:nvSpPr>
        <dsp:cNvPr id="0" name=""/>
        <dsp:cNvSpPr/>
      </dsp:nvSpPr>
      <dsp:spPr>
        <a:xfrm>
          <a:off x="1790967" y="326131"/>
          <a:ext cx="499555" cy="3869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1790967" y="403530"/>
        <a:ext cx="383456" cy="232199"/>
      </dsp:txXfrm>
    </dsp:sp>
    <dsp:sp modelId="{8C258EFC-BB23-46F2-A2A3-333CF206FBA7}">
      <dsp:nvSpPr>
        <dsp:cNvPr id="0" name=""/>
        <dsp:cNvSpPr/>
      </dsp:nvSpPr>
      <dsp:spPr>
        <a:xfrm>
          <a:off x="2497884" y="289230"/>
          <a:ext cx="1554385" cy="69120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Khám sàng lọc</a:t>
          </a:r>
        </a:p>
      </dsp:txBody>
      <dsp:txXfrm>
        <a:off x="2497884" y="289230"/>
        <a:ext cx="1554385" cy="460800"/>
      </dsp:txXfrm>
    </dsp:sp>
    <dsp:sp modelId="{6278C284-CB00-409D-ABD2-04792408D0DA}">
      <dsp:nvSpPr>
        <dsp:cNvPr id="0" name=""/>
        <dsp:cNvSpPr/>
      </dsp:nvSpPr>
      <dsp:spPr>
        <a:xfrm>
          <a:off x="2816253"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Khàm sàng lọc theo bảng kiểm</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Chỉ định:</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Hoãn</a:t>
          </a:r>
          <a:r>
            <a:rPr lang="en-US" sz="1800" kern="1200">
              <a:solidFill>
                <a:schemeClr val="tx1"/>
              </a:solidFill>
              <a:latin typeface="Arial" panose="020B0604020202020204" pitchFamily="34" charset="0"/>
              <a:cs typeface="Arial" panose="020B0604020202020204" pitchFamily="34" charset="0"/>
            </a:rPr>
            <a:t>: ra về, ghi lại DS</a:t>
          </a:r>
        </a:p>
        <a:p>
          <a:pPr marL="171450" lvl="1" indent="-171450" algn="l" defTabSz="800100">
            <a:lnSpc>
              <a:spcPct val="90000"/>
            </a:lnSpc>
            <a:spcBef>
              <a:spcPct val="0"/>
            </a:spcBef>
            <a:spcAft>
              <a:spcPct val="15000"/>
            </a:spcAft>
            <a:buChar char="••"/>
          </a:pPr>
          <a:r>
            <a:rPr lang="en-US" sz="1800" b="1" kern="1200">
              <a:solidFill>
                <a:schemeClr val="tx1"/>
              </a:solidFill>
              <a:latin typeface="Arial" panose="020B0604020202020204" pitchFamily="34" charset="0"/>
              <a:cs typeface="Arial" panose="020B0604020202020204" pitchFamily="34" charset="0"/>
            </a:rPr>
            <a:t>Tiêm</a:t>
          </a:r>
          <a:r>
            <a:rPr lang="en-US" sz="1800" kern="1200">
              <a:solidFill>
                <a:schemeClr val="tx1"/>
              </a:solidFill>
              <a:latin typeface="Arial" panose="020B0604020202020204" pitchFamily="34" charset="0"/>
              <a:cs typeface="Arial" panose="020B0604020202020204" pitchFamily="34" charset="0"/>
            </a:rPr>
            <a:t>: đi tiếp</a:t>
          </a:r>
        </a:p>
      </dsp:txBody>
      <dsp:txXfrm>
        <a:off x="2861779" y="979943"/>
        <a:ext cx="1463333" cy="3354148"/>
      </dsp:txXfrm>
    </dsp:sp>
    <dsp:sp modelId="{C43A361B-1A51-4F19-AF53-0324EF7DC542}">
      <dsp:nvSpPr>
        <dsp:cNvPr id="0" name=""/>
        <dsp:cNvSpPr/>
      </dsp:nvSpPr>
      <dsp:spPr>
        <a:xfrm>
          <a:off x="4287910" y="326131"/>
          <a:ext cx="499555" cy="386997"/>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4287910" y="403530"/>
        <a:ext cx="383456" cy="232199"/>
      </dsp:txXfrm>
    </dsp:sp>
    <dsp:sp modelId="{2A4E6BD1-7374-4E58-B4CD-626B7CDAA84E}">
      <dsp:nvSpPr>
        <dsp:cNvPr id="0" name=""/>
        <dsp:cNvSpPr/>
      </dsp:nvSpPr>
      <dsp:spPr>
        <a:xfrm>
          <a:off x="4994827" y="289230"/>
          <a:ext cx="1554385" cy="6912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Tiêm chủng</a:t>
          </a:r>
        </a:p>
      </dsp:txBody>
      <dsp:txXfrm>
        <a:off x="4994827" y="289230"/>
        <a:ext cx="1554385" cy="460800"/>
      </dsp:txXfrm>
    </dsp:sp>
    <dsp:sp modelId="{262E9568-C340-4B92-8A1B-48346ACACED0}">
      <dsp:nvSpPr>
        <dsp:cNvPr id="0" name=""/>
        <dsp:cNvSpPr/>
      </dsp:nvSpPr>
      <dsp:spPr>
        <a:xfrm>
          <a:off x="5313196"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Tiêm theo y lệnh</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Hướng dẫn theo dõi tại điểm tiêm</a:t>
          </a:r>
        </a:p>
        <a:p>
          <a:pPr marL="171450" lvl="1" indent="-171450" algn="l" defTabSz="800100">
            <a:lnSpc>
              <a:spcPct val="90000"/>
            </a:lnSpc>
            <a:spcBef>
              <a:spcPct val="0"/>
            </a:spcBef>
            <a:spcAft>
              <a:spcPct val="15000"/>
            </a:spcAft>
            <a:buChar char="••"/>
          </a:pPr>
          <a:r>
            <a:rPr lang="en-US" sz="1800" kern="1200">
              <a:solidFill>
                <a:schemeClr val="tx1"/>
              </a:solidFill>
              <a:latin typeface="Arial" panose="020B0604020202020204" pitchFamily="34" charset="0"/>
              <a:cs typeface="Arial" panose="020B0604020202020204" pitchFamily="34" charset="0"/>
            </a:rPr>
            <a:t>Đóng dấu/Ký tên xác nhận đã tiêm</a:t>
          </a:r>
        </a:p>
      </dsp:txBody>
      <dsp:txXfrm>
        <a:off x="5358722" y="979943"/>
        <a:ext cx="1463333" cy="3354148"/>
      </dsp:txXfrm>
    </dsp:sp>
    <dsp:sp modelId="{40A167C4-472A-457F-9DC1-4B0B5122C882}">
      <dsp:nvSpPr>
        <dsp:cNvPr id="0" name=""/>
        <dsp:cNvSpPr/>
      </dsp:nvSpPr>
      <dsp:spPr>
        <a:xfrm>
          <a:off x="6784853" y="326131"/>
          <a:ext cx="499555" cy="386997"/>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6784853" y="403530"/>
        <a:ext cx="383456" cy="232199"/>
      </dsp:txXfrm>
    </dsp:sp>
    <dsp:sp modelId="{951DAF54-B650-4F0D-9957-2D4FA1799857}">
      <dsp:nvSpPr>
        <dsp:cNvPr id="0" name=""/>
        <dsp:cNvSpPr/>
      </dsp:nvSpPr>
      <dsp:spPr>
        <a:xfrm>
          <a:off x="7491770" y="289230"/>
          <a:ext cx="1554385" cy="69120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Theo dõi tại điểm tiêm</a:t>
          </a:r>
        </a:p>
      </dsp:txBody>
      <dsp:txXfrm>
        <a:off x="7491770" y="289230"/>
        <a:ext cx="1554385" cy="460800"/>
      </dsp:txXfrm>
    </dsp:sp>
    <dsp:sp modelId="{75D2B95C-9308-46D4-90C3-BDE701E3D6C4}">
      <dsp:nvSpPr>
        <dsp:cNvPr id="0" name=""/>
        <dsp:cNvSpPr/>
      </dsp:nvSpPr>
      <dsp:spPr>
        <a:xfrm>
          <a:off x="7686922" y="934417"/>
          <a:ext cx="1800818"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bg1"/>
              </a:solidFill>
              <a:latin typeface="Arial" panose="020B0604020202020204" pitchFamily="34" charset="0"/>
              <a:cs typeface="Arial" panose="020B0604020202020204" pitchFamily="34" charset="0"/>
            </a:rPr>
            <a:t>Thu lại phiếu “</a:t>
          </a:r>
          <a:r>
            <a:rPr lang="en-US" sz="1600" kern="1200">
              <a:solidFill>
                <a:schemeClr val="tx1"/>
              </a:solidFill>
              <a:latin typeface="Arial" panose="020B0604020202020204" pitchFamily="34" charset="0"/>
              <a:cs typeface="Arial" panose="020B0604020202020204" pitchFamily="34" charset="0"/>
            </a:rPr>
            <a:t>Đồng ý”</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Ghi phiếu “Xác nhận”</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Hướng dẫn theo dõi sau tiêm tại CSTC &amp; nhà</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Nhập phần mềm/DS excel quản </a:t>
          </a:r>
          <a:r>
            <a:rPr lang="en-US" sz="1600" kern="1200">
              <a:solidFill>
                <a:schemeClr val="bg1"/>
              </a:solidFill>
              <a:latin typeface="Arial" panose="020B0604020202020204" pitchFamily="34" charset="0"/>
              <a:cs typeface="Arial" panose="020B0604020202020204" pitchFamily="34" charset="0"/>
            </a:rPr>
            <a:t>lý</a:t>
          </a:r>
        </a:p>
      </dsp:txBody>
      <dsp:txXfrm>
        <a:off x="7739666" y="987161"/>
        <a:ext cx="1695330" cy="3339712"/>
      </dsp:txXfrm>
    </dsp:sp>
    <dsp:sp modelId="{0D317CBC-74C6-4A89-B600-BC17AD6BEFFE}">
      <dsp:nvSpPr>
        <dsp:cNvPr id="0" name=""/>
        <dsp:cNvSpPr/>
      </dsp:nvSpPr>
      <dsp:spPr>
        <a:xfrm>
          <a:off x="9312600" y="326131"/>
          <a:ext cx="564859" cy="38699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Arial" panose="020B0604020202020204" pitchFamily="34" charset="0"/>
            <a:cs typeface="Arial" panose="020B0604020202020204" pitchFamily="34" charset="0"/>
          </a:endParaRPr>
        </a:p>
      </dsp:txBody>
      <dsp:txXfrm>
        <a:off x="9312600" y="403530"/>
        <a:ext cx="448760" cy="232199"/>
      </dsp:txXfrm>
    </dsp:sp>
    <dsp:sp modelId="{4A79D046-99B7-4381-9C2F-E610E34404C9}">
      <dsp:nvSpPr>
        <dsp:cNvPr id="0" name=""/>
        <dsp:cNvSpPr/>
      </dsp:nvSpPr>
      <dsp:spPr>
        <a:xfrm>
          <a:off x="10111930" y="289230"/>
          <a:ext cx="1554385" cy="69120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b="1" kern="1200">
              <a:latin typeface="Arial" panose="020B0604020202020204" pitchFamily="34" charset="0"/>
              <a:cs typeface="Arial" panose="020B0604020202020204" pitchFamily="34" charset="0"/>
            </a:rPr>
            <a:t>Khám lại sau tiêm</a:t>
          </a:r>
        </a:p>
      </dsp:txBody>
      <dsp:txXfrm>
        <a:off x="10111930" y="289230"/>
        <a:ext cx="1554385" cy="460800"/>
      </dsp:txXfrm>
    </dsp:sp>
    <dsp:sp modelId="{4746A4C9-4D1B-4FBA-B46A-F6E26069B9B7}">
      <dsp:nvSpPr>
        <dsp:cNvPr id="0" name=""/>
        <dsp:cNvSpPr/>
      </dsp:nvSpPr>
      <dsp:spPr>
        <a:xfrm>
          <a:off x="10430298" y="934417"/>
          <a:ext cx="1554385" cy="34452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chemeClr val="bg1"/>
              </a:solidFill>
              <a:latin typeface="Arial" panose="020B0604020202020204" pitchFamily="34" charset="0"/>
              <a:cs typeface="Arial" panose="020B0604020202020204" pitchFamily="34" charset="0"/>
            </a:rPr>
            <a:t>Ghi nhận </a:t>
          </a:r>
          <a:r>
            <a:rPr lang="en-US" sz="1600" kern="1200">
              <a:solidFill>
                <a:schemeClr val="tx1"/>
              </a:solidFill>
              <a:latin typeface="Arial" panose="020B0604020202020204" pitchFamily="34" charset="0"/>
              <a:cs typeface="Arial" panose="020B0604020202020204" pitchFamily="34" charset="0"/>
            </a:rPr>
            <a:t>kết quả khám lại sau theo dõi sau tiêm</a:t>
          </a:r>
        </a:p>
        <a:p>
          <a:pPr marL="171450" lvl="1" indent="-171450" algn="l" defTabSz="711200">
            <a:lnSpc>
              <a:spcPct val="90000"/>
            </a:lnSpc>
            <a:spcBef>
              <a:spcPct val="0"/>
            </a:spcBef>
            <a:spcAft>
              <a:spcPct val="15000"/>
            </a:spcAft>
            <a:buChar char="••"/>
          </a:pPr>
          <a:r>
            <a:rPr lang="en-US" sz="1600" kern="1200">
              <a:solidFill>
                <a:schemeClr val="tx1"/>
              </a:solidFill>
              <a:latin typeface="Arial" panose="020B0604020202020204" pitchFamily="34" charset="0"/>
              <a:cs typeface="Arial" panose="020B0604020202020204" pitchFamily="34" charset="0"/>
            </a:rPr>
            <a:t>Hướng dẫn người tiêm/Phụ huynh theo dõi SK trẻ tiếp tại nhà</a:t>
          </a:r>
        </a:p>
      </dsp:txBody>
      <dsp:txXfrm>
        <a:off x="10475824" y="979943"/>
        <a:ext cx="1463333" cy="33541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80D01-66AD-43CF-8E01-D53C870408D7}" type="datetimeFigureOut">
              <a:rPr lang="en-US" smtClean="0"/>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F9283-1EA3-4614-A357-5779EEEA666D}" type="slidenum">
              <a:rPr lang="en-US" smtClean="0"/>
              <a:t>‹#›</a:t>
            </a:fld>
            <a:endParaRPr lang="en-US"/>
          </a:p>
        </p:txBody>
      </p:sp>
    </p:spTree>
    <p:extLst>
      <p:ext uri="{BB962C8B-B14F-4D97-AF65-F5344CB8AC3E}">
        <p14:creationId xmlns:p14="http://schemas.microsoft.com/office/powerpoint/2010/main" val="346133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algn="just" eaLnBrk="1" hangingPunct="1">
              <a:spcBef>
                <a:spcPts val="1200"/>
              </a:spcBef>
              <a:buClr>
                <a:srgbClr val="FF9900"/>
              </a:buClr>
              <a:buSzPct val="80000"/>
              <a:buFont typeface="Webdings" panose="05030102010509060703" pitchFamily="18" charset="2"/>
              <a:buNone/>
            </a:pPr>
            <a:endParaRPr lang="en-US" altLang="en-US" sz="2400">
              <a:cs typeface="Arial" panose="020B0604020202020204" pitchFamily="34" charset="0"/>
            </a:endParaRPr>
          </a:p>
        </p:txBody>
      </p:sp>
      <p:sp>
        <p:nvSpPr>
          <p:cNvPr id="1280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62FA863-1360-41B7-B6A9-E93C35E09FEE}"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22391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8F9283-1EA3-4614-A357-5779EEEA666D}" type="slidenum">
              <a:rPr lang="en-US" smtClean="0"/>
              <a:t>31</a:t>
            </a:fld>
            <a:endParaRPr lang="en-US"/>
          </a:p>
        </p:txBody>
      </p:sp>
    </p:spTree>
    <p:extLst>
      <p:ext uri="{BB962C8B-B14F-4D97-AF65-F5344CB8AC3E}">
        <p14:creationId xmlns:p14="http://schemas.microsoft.com/office/powerpoint/2010/main" val="197024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7B76-EE6B-4D1B-B811-75349FD26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587833-F9FE-4CE5-963C-F0DF1D3F2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4143BB-69FB-480F-A8FE-3B47626E81CC}"/>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6018CCA6-81F1-45B8-8473-F48532851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DB47-814C-4230-BBA1-C5CDEA57E62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6364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65A6-7496-47C2-9EEF-CB75F0FBF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1208C-28AA-4A83-BA4E-7268C41F9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FD1F4-CB1F-4B46-B60A-8607CE3B069C}"/>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0143D8BB-1568-41B8-861F-06EA29BDB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1DB64-4280-4D42-A91C-6B59A996D11C}"/>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419913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85349-DD1B-4FB2-A2F3-E41D69008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375796-ADBE-44E3-98A0-D308939FE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760E5-7D0C-4269-B0D4-5756AC6C2BA3}"/>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FCD4A82E-A219-4DC5-A11B-677A7B11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CCF8F-F76A-432A-BEDD-E9E708B74CF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131465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F5FB-7ABB-45F3-8683-FCEC45F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1AC2F-771B-422A-87F0-512D1E9BA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2952E-1627-495C-A9DF-5763290ACBF9}"/>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9E1B088A-DEE4-43C1-B82A-66FF6C20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2862D-3D08-4C36-A588-6C3684ED7D92}"/>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1627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6175-3853-4E39-B829-C64059294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2FC5A-05F2-46E3-8EB5-8D8ED1A7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A991D-3A1C-49B1-8F5E-E2A3FD630EA1}"/>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5F6AA459-375E-46D3-AA9F-EE2F09479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CCE98-FA09-499C-BA8D-D5BDD1DFAB5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64865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A833-2E18-4DF0-8B90-BCA619790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4869A-B39A-46C1-A8E7-5CC098DF2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FF630-7062-4D4D-9DEE-4D6298C5F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9B0071-2F4A-4FAC-9E65-214643C567AA}"/>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6" name="Footer Placeholder 5">
            <a:extLst>
              <a:ext uri="{FF2B5EF4-FFF2-40B4-BE49-F238E27FC236}">
                <a16:creationId xmlns:a16="http://schemas.microsoft.com/office/drawing/2014/main" id="{7007C686-C2E6-44D5-B440-87DB7336B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DDFD2-2984-44BC-B68D-BFFE35411A7B}"/>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42143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FFC1-CE1A-436D-A2FC-4CFB25821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F65F4-2BFA-4F28-A319-AEC65D7F8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E4938-EFF8-49C2-85CE-AF8C6232A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E6EAAF-29DE-453E-B1A3-2C6585941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C7107-8147-488D-ACA7-1CC3EE03F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03020-BDEF-409F-8F78-766C7080FA01}"/>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8" name="Footer Placeholder 7">
            <a:extLst>
              <a:ext uri="{FF2B5EF4-FFF2-40B4-BE49-F238E27FC236}">
                <a16:creationId xmlns:a16="http://schemas.microsoft.com/office/drawing/2014/main" id="{52F8B660-C897-4529-82F3-5B3A0E0F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6AE5A8-4DF6-46D5-86F9-03367D574BEA}"/>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4861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7E83-5D29-4269-82AF-FEC4F97FF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145E2F-1524-4ECF-B3BD-79C179202688}"/>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4" name="Footer Placeholder 3">
            <a:extLst>
              <a:ext uri="{FF2B5EF4-FFF2-40B4-BE49-F238E27FC236}">
                <a16:creationId xmlns:a16="http://schemas.microsoft.com/office/drawing/2014/main" id="{B447D110-DF29-43AB-B0D7-668BB017FD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1EF9A6-181E-4F6B-A07C-A137A915F204}"/>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19122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E0771-BA4F-4860-92AD-EE208816006D}"/>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3" name="Footer Placeholder 2">
            <a:extLst>
              <a:ext uri="{FF2B5EF4-FFF2-40B4-BE49-F238E27FC236}">
                <a16:creationId xmlns:a16="http://schemas.microsoft.com/office/drawing/2014/main" id="{070D3DC8-8372-4890-81E2-DA8E63DA5C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3901CA-3DE8-4673-85BF-47D597B153E1}"/>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219192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BB9A-9152-49B8-8A47-8087453EB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14D09B-97F9-4429-B55E-3087F031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F13D16-F03A-4594-AC20-3170C02E3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DEF64-A9AC-4ED7-83AF-12504AF1415A}"/>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6" name="Footer Placeholder 5">
            <a:extLst>
              <a:ext uri="{FF2B5EF4-FFF2-40B4-BE49-F238E27FC236}">
                <a16:creationId xmlns:a16="http://schemas.microsoft.com/office/drawing/2014/main" id="{CF85F11B-1369-4DE4-9DBD-14C3AD9EB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521B6-B7C0-42B1-BDCE-79D29A24AA70}"/>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159675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1D11-93EE-4BA9-855F-993EA2155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7B750-8F96-4940-8646-CAEA52496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97053E-A24D-4FEC-AF69-79545CD9A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FC161-C23F-4502-80EF-AE8212D8E34A}"/>
              </a:ext>
            </a:extLst>
          </p:cNvPr>
          <p:cNvSpPr>
            <a:spLocks noGrp="1"/>
          </p:cNvSpPr>
          <p:nvPr>
            <p:ph type="dt" sz="half" idx="10"/>
          </p:nvPr>
        </p:nvSpPr>
        <p:spPr/>
        <p:txBody>
          <a:bodyPr/>
          <a:lstStyle/>
          <a:p>
            <a:fld id="{74586D0A-5E93-41BA-88A7-078A42C4EC94}" type="datetimeFigureOut">
              <a:rPr lang="en-US" smtClean="0"/>
              <a:t>9/3/2022</a:t>
            </a:fld>
            <a:endParaRPr lang="en-US"/>
          </a:p>
        </p:txBody>
      </p:sp>
      <p:sp>
        <p:nvSpPr>
          <p:cNvPr id="6" name="Footer Placeholder 5">
            <a:extLst>
              <a:ext uri="{FF2B5EF4-FFF2-40B4-BE49-F238E27FC236}">
                <a16:creationId xmlns:a16="http://schemas.microsoft.com/office/drawing/2014/main" id="{519BE72E-3F73-42B3-8531-0A1055F1C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2FDB8-B3F0-49C9-AAAC-8FF1C7C4FBD6}"/>
              </a:ext>
            </a:extLst>
          </p:cNvPr>
          <p:cNvSpPr>
            <a:spLocks noGrp="1"/>
          </p:cNvSpPr>
          <p:nvPr>
            <p:ph type="sldNum" sz="quarter" idx="12"/>
          </p:nvPr>
        </p:nvSpPr>
        <p:spPr/>
        <p:txBody>
          <a:bodyPr/>
          <a:lstStyle/>
          <a:p>
            <a:fld id="{11338226-2CC3-4EA4-AD57-91BFE4BAF712}" type="slidenum">
              <a:rPr lang="en-US" smtClean="0"/>
              <a:t>‹#›</a:t>
            </a:fld>
            <a:endParaRPr lang="en-US"/>
          </a:p>
        </p:txBody>
      </p:sp>
    </p:spTree>
    <p:extLst>
      <p:ext uri="{BB962C8B-B14F-4D97-AF65-F5344CB8AC3E}">
        <p14:creationId xmlns:p14="http://schemas.microsoft.com/office/powerpoint/2010/main" val="373407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C359D-EB9E-4BC2-84CC-54D9D5F80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B679DF-F4F5-4EB1-8C42-36EBBAE24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DB9A1-EBA8-4679-8EFA-35678A088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86D0A-5E93-41BA-88A7-078A42C4EC94}" type="datetimeFigureOut">
              <a:rPr lang="en-US" smtClean="0"/>
              <a:t>9/3/2022</a:t>
            </a:fld>
            <a:endParaRPr lang="en-US"/>
          </a:p>
        </p:txBody>
      </p:sp>
      <p:sp>
        <p:nvSpPr>
          <p:cNvPr id="5" name="Footer Placeholder 4">
            <a:extLst>
              <a:ext uri="{FF2B5EF4-FFF2-40B4-BE49-F238E27FC236}">
                <a16:creationId xmlns:a16="http://schemas.microsoft.com/office/drawing/2014/main" id="{39F795E2-A8BE-4D9C-87FA-E0A4A81C8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4042B-03DA-4044-846F-BF93BCE01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8226-2CC3-4EA4-AD57-91BFE4BAF712}" type="slidenum">
              <a:rPr lang="en-US" smtClean="0"/>
              <a:t>‹#›</a:t>
            </a:fld>
            <a:endParaRPr lang="en-US"/>
          </a:p>
        </p:txBody>
      </p:sp>
    </p:spTree>
    <p:extLst>
      <p:ext uri="{BB962C8B-B14F-4D97-AF65-F5344CB8AC3E}">
        <p14:creationId xmlns:p14="http://schemas.microsoft.com/office/powerpoint/2010/main" val="7202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FE9F-951A-4AE1-8BB0-DB12EE401341}"/>
              </a:ext>
            </a:extLst>
          </p:cNvPr>
          <p:cNvSpPr>
            <a:spLocks noGrp="1"/>
          </p:cNvSpPr>
          <p:nvPr>
            <p:ph type="ctrTitle"/>
          </p:nvPr>
        </p:nvSpPr>
        <p:spPr>
          <a:xfrm>
            <a:off x="1659350" y="2546988"/>
            <a:ext cx="9144000" cy="2387600"/>
          </a:xfrm>
        </p:spPr>
        <p:txBody>
          <a:bodyPr>
            <a:normAutofit fontScale="90000"/>
          </a:bodyPr>
          <a:lstStyle/>
          <a:p>
            <a:r>
              <a:rPr lang="vi-VN">
                <a:solidFill>
                  <a:schemeClr val="accent2">
                    <a:lumMod val="75000"/>
                  </a:schemeClr>
                </a:solidFill>
              </a:rPr>
              <a:t>QUY TRÌNH TIÊM CHỦNG VẮC XIN COVID-19 CHO TRẺ 5-11 TUỔI</a:t>
            </a:r>
            <a:endParaRPr lang="en-US">
              <a:solidFill>
                <a:schemeClr val="accent2">
                  <a:lumMod val="75000"/>
                </a:schemeClr>
              </a:solidFill>
            </a:endParaRPr>
          </a:p>
        </p:txBody>
      </p:sp>
      <p:sp>
        <p:nvSpPr>
          <p:cNvPr id="3" name="Subtitle 2">
            <a:extLst>
              <a:ext uri="{FF2B5EF4-FFF2-40B4-BE49-F238E27FC236}">
                <a16:creationId xmlns:a16="http://schemas.microsoft.com/office/drawing/2014/main" id="{D9A4E7F7-3770-445D-B802-A7003B79E913}"/>
              </a:ext>
            </a:extLst>
          </p:cNvPr>
          <p:cNvSpPr>
            <a:spLocks noGrp="1"/>
          </p:cNvSpPr>
          <p:nvPr>
            <p:ph type="subTitle" idx="1"/>
          </p:nvPr>
        </p:nvSpPr>
        <p:spPr>
          <a:xfrm>
            <a:off x="1730478" y="6237083"/>
            <a:ext cx="9144000" cy="547175"/>
          </a:xfrm>
        </p:spPr>
        <p:txBody>
          <a:bodyPr/>
          <a:lstStyle/>
          <a:p>
            <a:r>
              <a:rPr lang="vi-VN"/>
              <a:t>Thành phố Hồ Chí Minh ngày 18 tháng 02 năm 2022</a:t>
            </a:r>
            <a:endParaRPr lang="en-US"/>
          </a:p>
        </p:txBody>
      </p:sp>
      <p:pic>
        <p:nvPicPr>
          <p:cNvPr id="4" name="Google Shape;633;p1">
            <a:extLst>
              <a:ext uri="{FF2B5EF4-FFF2-40B4-BE49-F238E27FC236}">
                <a16:creationId xmlns:a16="http://schemas.microsoft.com/office/drawing/2014/main" id="{308F8BDD-0F99-42A5-AF5E-90286A6B7659}"/>
              </a:ext>
            </a:extLst>
          </p:cNvPr>
          <p:cNvPicPr preferRelativeResize="0"/>
          <p:nvPr/>
        </p:nvPicPr>
        <p:blipFill rotWithShape="1">
          <a:blip r:embed="rId2">
            <a:alphaModFix/>
          </a:blip>
          <a:srcRect/>
          <a:stretch/>
        </p:blipFill>
        <p:spPr>
          <a:xfrm>
            <a:off x="1050342" y="136334"/>
            <a:ext cx="2374900" cy="993775"/>
          </a:xfrm>
          <a:prstGeom prst="rect">
            <a:avLst/>
          </a:prstGeom>
          <a:noFill/>
          <a:ln>
            <a:noFill/>
          </a:ln>
        </p:spPr>
      </p:pic>
      <p:sp>
        <p:nvSpPr>
          <p:cNvPr id="5" name="TextBox 4">
            <a:extLst>
              <a:ext uri="{FF2B5EF4-FFF2-40B4-BE49-F238E27FC236}">
                <a16:creationId xmlns:a16="http://schemas.microsoft.com/office/drawing/2014/main" id="{CE7EBE81-81D6-49A6-917D-37C36F951BCB}"/>
              </a:ext>
            </a:extLst>
          </p:cNvPr>
          <p:cNvSpPr txBox="1"/>
          <p:nvPr/>
        </p:nvSpPr>
        <p:spPr>
          <a:xfrm>
            <a:off x="4189445" y="310057"/>
            <a:ext cx="5533053" cy="646331"/>
          </a:xfrm>
          <a:prstGeom prst="rect">
            <a:avLst/>
          </a:prstGeom>
          <a:noFill/>
        </p:spPr>
        <p:txBody>
          <a:bodyPr wrap="square" rtlCol="0">
            <a:spAutoFit/>
          </a:bodyPr>
          <a:lstStyle/>
          <a:p>
            <a:pPr algn="ctr"/>
            <a:r>
              <a:rPr lang="vi-VN"/>
              <a:t>SỞ Y TẾ THÀNH PHỐ HỒ CHÍ MINH</a:t>
            </a:r>
          </a:p>
          <a:p>
            <a:pPr algn="ctr"/>
            <a:r>
              <a:rPr lang="vi-VN" b="1"/>
              <a:t>TRUNG TÂM KIỂM SOÁT BỆNH TẬT THÀNH PHỐ</a:t>
            </a:r>
            <a:endParaRPr lang="en-US" b="1"/>
          </a:p>
        </p:txBody>
      </p:sp>
    </p:spTree>
    <p:extLst>
      <p:ext uri="{BB962C8B-B14F-4D97-AF65-F5344CB8AC3E}">
        <p14:creationId xmlns:p14="http://schemas.microsoft.com/office/powerpoint/2010/main" val="276630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625" y="1177665"/>
            <a:ext cx="11161712" cy="5401479"/>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defRPr/>
            </a:pPr>
            <a:r>
              <a:rPr lang="nl-NL" sz="2000" b="1">
                <a:solidFill>
                  <a:srgbClr val="0000FF"/>
                </a:solidFill>
              </a:rPr>
              <a:t>3. </a:t>
            </a:r>
            <a:r>
              <a:rPr lang="en-US" sz="2000" b="1">
                <a:solidFill>
                  <a:srgbClr val="0000FF"/>
                </a:solidFill>
              </a:rPr>
              <a:t>Tổ chức buổi tiêm: </a:t>
            </a:r>
            <a:r>
              <a:rPr lang="en-US" sz="2000" smtClean="0">
                <a:solidFill>
                  <a:srgbClr val="C00000"/>
                </a:solidFill>
              </a:rPr>
              <a:t>trường phân công nhân sự thực hiện </a:t>
            </a:r>
            <a:r>
              <a:rPr lang="nl-NL" sz="2000" b="0" smtClean="0">
                <a:solidFill>
                  <a:srgbClr val="C00000"/>
                </a:solidFill>
              </a:rPr>
              <a:t>khai </a:t>
            </a:r>
            <a:r>
              <a:rPr lang="nl-NL" sz="2000" b="0">
                <a:solidFill>
                  <a:srgbClr val="C00000"/>
                </a:solidFill>
              </a:rPr>
              <a:t>báo y tế, đo thân nhiệt, theo dõi buổi tiêm vắc xin để phân luồng học sinh đến bàn tiêm trật tự</a:t>
            </a:r>
            <a:endParaRPr lang="vi-VN" sz="2000" b="0">
              <a:solidFill>
                <a:srgbClr val="C00000"/>
              </a:solidFill>
            </a:endParaRPr>
          </a:p>
          <a:p>
            <a:pPr marL="342900" indent="-342900">
              <a:spcBef>
                <a:spcPts val="600"/>
              </a:spcBef>
              <a:buSzPct val="60000"/>
              <a:buFont typeface="Wingdings" panose="05000000000000000000" pitchFamily="2" charset="2"/>
              <a:buChar char="q"/>
              <a:defRPr/>
            </a:pPr>
            <a:r>
              <a:rPr lang="nl-NL" sz="2000" b="1"/>
              <a:t>Khu vực chờ đến lượt tiêm</a:t>
            </a:r>
            <a:endParaRPr lang="vi-VN" sz="2000" b="1"/>
          </a:p>
          <a:p>
            <a:pPr marL="858838" indent="-342900">
              <a:spcBef>
                <a:spcPts val="600"/>
              </a:spcBef>
              <a:buFont typeface="Arial" panose="020B0604020202020204" pitchFamily="34" charset="0"/>
              <a:buChar char="•"/>
              <a:defRPr/>
            </a:pPr>
            <a:r>
              <a:rPr lang="nl-NL" sz="2000" b="0"/>
              <a:t>Khi có thông báo: giáo viên</a:t>
            </a:r>
            <a:r>
              <a:rPr lang="vi-VN" sz="2000" b="0"/>
              <a:t> hướng dẫn phụ huynh</a:t>
            </a:r>
            <a:r>
              <a:rPr lang="nl-NL" sz="2000" b="0"/>
              <a:t> đưa học sinh cầm thư mời đến nơi chờ đến lượt tiêm </a:t>
            </a:r>
            <a:endParaRPr lang="vi-VN" sz="2000" b="0"/>
          </a:p>
          <a:p>
            <a:pPr marL="858838" indent="-342900">
              <a:spcBef>
                <a:spcPts val="600"/>
              </a:spcBef>
              <a:buFont typeface="Arial" panose="020B0604020202020204" pitchFamily="34" charset="0"/>
              <a:buChar char="•"/>
              <a:defRPr/>
            </a:pPr>
            <a:r>
              <a:rPr lang="nl-NL" sz="2000" b="0"/>
              <a:t>Chỉ đưa học sinh đến nơi chờ tiêm khi đội tiêm vắc xin tiêm hết 1 lớp học sinh</a:t>
            </a:r>
            <a:endParaRPr lang="vi-VN" sz="2000" b="0"/>
          </a:p>
          <a:p>
            <a:pPr marL="858838" indent="-342900">
              <a:spcBef>
                <a:spcPts val="600"/>
              </a:spcBef>
              <a:buFont typeface="Arial" panose="020B0604020202020204" pitchFamily="34" charset="0"/>
              <a:buChar char="•"/>
              <a:defRPr/>
            </a:pPr>
            <a:r>
              <a:rPr lang="nl-NL" sz="2000" b="0"/>
              <a:t>Tạo điều kiện thư giản, thoái mái không căng thẳng trong lúc chờ đến lượt tiêm</a:t>
            </a:r>
            <a:endParaRPr lang="vi-VN" sz="2000" b="0"/>
          </a:p>
          <a:p>
            <a:pPr marL="342900" indent="-342900">
              <a:spcBef>
                <a:spcPts val="600"/>
              </a:spcBef>
              <a:buSzPct val="60000"/>
              <a:buFont typeface="Wingdings" panose="05000000000000000000" pitchFamily="2" charset="2"/>
              <a:buChar char="q"/>
              <a:defRPr/>
            </a:pPr>
            <a:r>
              <a:rPr lang="nl-NL" sz="2000" b="1"/>
              <a:t>Khu vực khám, tiêm vắc xin</a:t>
            </a:r>
            <a:endParaRPr lang="vi-VN" sz="2000" b="1"/>
          </a:p>
          <a:p>
            <a:pPr marL="858838" indent="-342900">
              <a:spcBef>
                <a:spcPts val="600"/>
              </a:spcBef>
              <a:buFont typeface="Arial" panose="020B0604020202020204" pitchFamily="34" charset="0"/>
              <a:buChar char="•"/>
              <a:defRPr/>
            </a:pPr>
            <a:r>
              <a:rPr lang="nl-NL" sz="2000" b="0"/>
              <a:t>Nên điều động theo từng lớp </a:t>
            </a:r>
            <a:r>
              <a:rPr lang="en-US" sz="2000"/>
              <a:t>để dễ quản lý và theo quy trình 1 chiều</a:t>
            </a:r>
            <a:endParaRPr lang="vi-VN" sz="2000" b="0"/>
          </a:p>
          <a:p>
            <a:pPr marL="858838" indent="-342900">
              <a:spcBef>
                <a:spcPts val="600"/>
              </a:spcBef>
              <a:buFont typeface="Arial" panose="020B0604020202020204" pitchFamily="34" charset="0"/>
              <a:buChar char="•"/>
              <a:defRPr/>
            </a:pPr>
            <a:r>
              <a:rPr lang="nl-NL" sz="2000" b="0"/>
              <a:t>Chỉ </a:t>
            </a:r>
            <a:r>
              <a:rPr lang="vi-VN" sz="2000" b="0"/>
              <a:t>hướng dẫn cho phụ huynh </a:t>
            </a:r>
            <a:r>
              <a:rPr lang="nl-NL" sz="2000" b="0"/>
              <a:t>đưa trẻ đến bàn khám chỉ định khi trẻ trước đã đến bàn tiêm vắc xin</a:t>
            </a:r>
            <a:endParaRPr lang="vi-VN" sz="2000" b="0"/>
          </a:p>
          <a:p>
            <a:pPr marL="342900" indent="-342900">
              <a:spcBef>
                <a:spcPts val="600"/>
              </a:spcBef>
              <a:buSzPct val="60000"/>
              <a:buFont typeface="Wingdings" panose="05000000000000000000" pitchFamily="2" charset="2"/>
              <a:buChar char="q"/>
              <a:defRPr/>
            </a:pPr>
            <a:r>
              <a:rPr lang="nl-NL" sz="2000" b="1"/>
              <a:t>Khu vực theo dõi sau tiêm: </a:t>
            </a:r>
            <a:r>
              <a:rPr lang="nl-NL" sz="2000" b="0"/>
              <a:t>có NVYT và nhân viên trường để giữ trật tự, g</a:t>
            </a:r>
            <a:r>
              <a:rPr lang="nl-NL" sz="2000"/>
              <a:t>hi GXN, ghi ngày tiêm vào danh sách, quản lý DS học sinh.</a:t>
            </a:r>
            <a:endParaRPr lang="vi-VN" sz="2000"/>
          </a:p>
          <a:p>
            <a:pPr marL="287338" indent="0">
              <a:spcBef>
                <a:spcPts val="600"/>
              </a:spcBef>
              <a:buSzPct val="60000"/>
              <a:defRPr/>
            </a:pPr>
            <a:r>
              <a:rPr lang="nl-NL" sz="2000" b="0"/>
              <a:t>Tiêm</a:t>
            </a:r>
            <a:r>
              <a:rPr lang="nl-NL" sz="2000" b="0" i="1"/>
              <a:t> </a:t>
            </a:r>
            <a:r>
              <a:rPr lang="nl-NL" sz="2000" b="0"/>
              <a:t>vắc xin trong trường học chỉ kết thúc ít nhất 30 phút sau tiêm vắc xin cho học sinh sau cùng</a:t>
            </a:r>
            <a:endParaRPr lang="vi-VN" sz="2000" b="0"/>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210947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921" y="468993"/>
            <a:ext cx="5931432"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a:t>
            </a:r>
            <a:endParaRPr lang="de-DE" sz="3200" b="1" dirty="0">
              <a:solidFill>
                <a:schemeClr val="accent4">
                  <a:lumMod val="75000"/>
                </a:schemeClr>
              </a:solidFill>
              <a:latin typeface="Arial" panose="020B0604020202020204" pitchFamily="34" charset="0"/>
            </a:endParaRPr>
          </a:p>
        </p:txBody>
      </p:sp>
      <p:sp>
        <p:nvSpPr>
          <p:cNvPr id="114692" name="Content Placeholder 2"/>
          <p:cNvSpPr txBox="1">
            <a:spLocks/>
          </p:cNvSpPr>
          <p:nvPr/>
        </p:nvSpPr>
        <p:spPr bwMode="auto">
          <a:xfrm>
            <a:off x="688146" y="1462314"/>
            <a:ext cx="11058071" cy="5257800"/>
          </a:xfrm>
          <a:prstGeom prst="rect">
            <a:avLst/>
          </a:prstGeom>
          <a:solidFill>
            <a:schemeClr val="accent4">
              <a:lumMod val="20000"/>
              <a:lumOff val="80000"/>
            </a:schemeClr>
          </a:solidFill>
          <a:ln>
            <a:noFill/>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685800" indent="-22860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marL="0" indent="0" algn="just">
              <a:spcBef>
                <a:spcPts val="600"/>
              </a:spcBef>
              <a:spcAft>
                <a:spcPts val="1200"/>
              </a:spcAft>
              <a:buClr>
                <a:srgbClr val="002060"/>
              </a:buClr>
              <a:buNone/>
              <a:defRPr/>
            </a:pPr>
            <a:r>
              <a:rPr lang="en-US" altLang="en-US" b="1">
                <a:solidFill>
                  <a:schemeClr val="tx1"/>
                </a:solidFill>
                <a:latin typeface="Arial" panose="020B0604020202020204" pitchFamily="34" charset="0"/>
              </a:rPr>
              <a:t>Lưu ý:</a:t>
            </a:r>
          </a:p>
          <a:p>
            <a:pPr algn="just">
              <a:spcBef>
                <a:spcPts val="600"/>
              </a:spcBef>
              <a:spcAft>
                <a:spcPts val="1200"/>
              </a:spcAft>
              <a:buClr>
                <a:srgbClr val="002060"/>
              </a:buClr>
              <a:defRPr/>
            </a:pPr>
            <a:r>
              <a:rPr lang="en-US" altLang="en-US" smtClean="0">
                <a:solidFill>
                  <a:schemeClr val="tx1"/>
                </a:solidFill>
                <a:latin typeface="Arial" panose="020B0604020202020204" pitchFamily="34" charset="0"/>
              </a:rPr>
              <a:t>Đảm bảo quy trình 1 chiều. Chỉ được ký, đóng dấu xác nhận đã tiêm trên Giấy chứng nhận khi trẻ đã tiêm chủng xong.</a:t>
            </a:r>
            <a:endParaRPr lang="en-US" altLang="en-US" smtClean="0">
              <a:solidFill>
                <a:schemeClr val="tx1"/>
              </a:solidFill>
              <a:latin typeface="Arial" panose="020B0604020202020204" pitchFamily="34" charset="0"/>
            </a:endParaRPr>
          </a:p>
          <a:p>
            <a:pPr algn="just">
              <a:spcBef>
                <a:spcPts val="600"/>
              </a:spcBef>
              <a:spcAft>
                <a:spcPts val="1200"/>
              </a:spcAft>
              <a:buClr>
                <a:srgbClr val="002060"/>
              </a:buClr>
              <a:defRPr/>
            </a:pPr>
            <a:r>
              <a:rPr lang="en-US" altLang="en-US" smtClean="0">
                <a:solidFill>
                  <a:schemeClr val="tx1"/>
                </a:solidFill>
                <a:latin typeface="Arial" panose="020B0604020202020204" pitchFamily="34" charset="0"/>
              </a:rPr>
              <a:t>Đảm </a:t>
            </a:r>
            <a:r>
              <a:rPr lang="en-US" altLang="en-US">
                <a:solidFill>
                  <a:schemeClr val="tx1"/>
                </a:solidFill>
                <a:latin typeface="Arial" panose="020B0604020202020204" pitchFamily="34" charset="0"/>
              </a:rPr>
              <a:t>bảo khoảng cách giữa các bàn tiêm ≥2 mét, giữa người chờ ≥1 mét</a:t>
            </a:r>
          </a:p>
          <a:p>
            <a:pPr algn="just">
              <a:spcBef>
                <a:spcPts val="600"/>
              </a:spcBef>
              <a:spcAft>
                <a:spcPts val="1200"/>
              </a:spcAft>
              <a:buClr>
                <a:srgbClr val="002060"/>
              </a:buClr>
              <a:defRPr/>
            </a:pPr>
            <a:r>
              <a:rPr lang="en-US" smtClean="0">
                <a:solidFill>
                  <a:schemeClr val="tx1"/>
                </a:solidFill>
                <a:latin typeface="Arial" panose="020B0604020202020204" pitchFamily="34" charset="0"/>
              </a:rPr>
              <a:t>Lấy đồng thuận để xếp lịch tiêm nhằm s</a:t>
            </a:r>
            <a:r>
              <a:rPr lang="vi-VN" smtClean="0">
                <a:solidFill>
                  <a:schemeClr val="tx1"/>
                </a:solidFill>
                <a:latin typeface="Arial" panose="020B0604020202020204" pitchFamily="34" charset="0"/>
              </a:rPr>
              <a:t>ử </a:t>
            </a:r>
            <a:r>
              <a:rPr lang="vi-VN">
                <a:solidFill>
                  <a:schemeClr val="tx1"/>
                </a:solidFill>
                <a:latin typeface="Arial" panose="020B0604020202020204" pitchFamily="34" charset="0"/>
              </a:rPr>
              <a:t>dụng hiệu quả vắc xin,</a:t>
            </a:r>
            <a:r>
              <a:rPr lang="en-US">
                <a:solidFill>
                  <a:schemeClr val="tx1"/>
                </a:solidFill>
                <a:latin typeface="Arial" panose="020B0604020202020204" pitchFamily="34" charset="0"/>
              </a:rPr>
              <a:t> tránh hao phí </a:t>
            </a:r>
          </a:p>
          <a:p>
            <a:pPr marL="228600" lvl="1" algn="just">
              <a:spcBef>
                <a:spcPts val="600"/>
              </a:spcBef>
              <a:spcAft>
                <a:spcPts val="1200"/>
              </a:spcAft>
              <a:buClr>
                <a:srgbClr val="002060"/>
              </a:buClr>
              <a:defRPr/>
            </a:pPr>
            <a:r>
              <a:rPr lang="en-US" sz="2400">
                <a:solidFill>
                  <a:schemeClr val="tx1"/>
                </a:solidFill>
                <a:latin typeface="Arial" panose="020B0604020202020204" pitchFamily="34" charset="0"/>
              </a:rPr>
              <a:t>Hủy bỏ BKT hút liều vắc xin cuối cùng trong lọ nếu không đủ liều lượng 0,5ml.</a:t>
            </a:r>
          </a:p>
          <a:p>
            <a:pPr algn="just">
              <a:spcBef>
                <a:spcPts val="600"/>
              </a:spcBef>
              <a:spcAft>
                <a:spcPts val="1200"/>
              </a:spcAft>
              <a:buClr>
                <a:srgbClr val="002060"/>
              </a:buClr>
              <a:defRPr/>
            </a:pPr>
            <a:r>
              <a:rPr lang="it-IT" altLang="en-US">
                <a:solidFill>
                  <a:schemeClr val="tx1"/>
                </a:solidFill>
                <a:latin typeface="Arial" panose="020B0604020202020204" pitchFamily="34" charset="0"/>
              </a:rPr>
              <a:t>Sẵn sàng xử trí cấp cứu phản ứng sau tiêm chủng</a:t>
            </a:r>
            <a:r>
              <a:rPr lang="it-IT" altLang="en-US">
                <a:solidFill>
                  <a:schemeClr val="tx1"/>
                </a:solidFill>
                <a:latin typeface="Arial" panose="020B0604020202020204" pitchFamily="34" charset="0"/>
                <a:ea typeface="MS PGothic" panose="020B0600070205080204" pitchFamily="34" charset="-128"/>
              </a:rPr>
              <a:t>:</a:t>
            </a:r>
          </a:p>
          <a:p>
            <a:pPr lvl="1" algn="just">
              <a:spcBef>
                <a:spcPts val="600"/>
              </a:spcBef>
              <a:spcAft>
                <a:spcPts val="600"/>
              </a:spcAft>
              <a:buClr>
                <a:srgbClr val="002060"/>
              </a:buClr>
              <a:buSzPct val="90000"/>
              <a:buFont typeface="Arial" panose="020B0604020202020204" pitchFamily="34" charset="0"/>
              <a:buChar char="•"/>
              <a:defRPr/>
            </a:pPr>
            <a:r>
              <a:rPr lang="it-IT" altLang="en-US" sz="2400" b="1">
                <a:solidFill>
                  <a:schemeClr val="tx1"/>
                </a:solidFill>
                <a:latin typeface="Arial" panose="020B0604020202020204" pitchFamily="34" charset="0"/>
              </a:rPr>
              <a:t>Tại điểm tiêm chủng: </a:t>
            </a:r>
            <a:r>
              <a:rPr lang="it-IT" altLang="en-US" sz="2400">
                <a:solidFill>
                  <a:schemeClr val="tx1"/>
                </a:solidFill>
                <a:latin typeface="Arial" panose="020B0604020202020204" pitchFamily="34" charset="0"/>
              </a:rPr>
              <a:t>trang bị Hộp chống sốc đầy đủ, rút </a:t>
            </a:r>
            <a:r>
              <a:rPr lang="vi-VN" altLang="en-US" sz="2400">
                <a:solidFill>
                  <a:schemeClr val="tx1"/>
                </a:solidFill>
                <a:latin typeface="Arial" panose="020B0604020202020204" pitchFamily="34" charset="0"/>
              </a:rPr>
              <a:t>sẵ</a:t>
            </a:r>
            <a:r>
              <a:rPr lang="it-IT" altLang="en-US" sz="2400">
                <a:solidFill>
                  <a:schemeClr val="tx1"/>
                </a:solidFill>
                <a:latin typeface="Arial" panose="020B0604020202020204" pitchFamily="34" charset="0"/>
              </a:rPr>
              <a:t>n Adrenalin</a:t>
            </a:r>
          </a:p>
          <a:p>
            <a:pPr lvl="1" algn="just">
              <a:spcBef>
                <a:spcPts val="600"/>
              </a:spcBef>
              <a:spcAft>
                <a:spcPts val="600"/>
              </a:spcAft>
              <a:buClr>
                <a:srgbClr val="002060"/>
              </a:buClr>
              <a:buSzPct val="90000"/>
              <a:buFont typeface="Arial" panose="020B0604020202020204" pitchFamily="34" charset="0"/>
              <a:buChar char="•"/>
              <a:defRPr/>
            </a:pPr>
            <a:r>
              <a:rPr lang="it-IT" altLang="en-US" sz="2400" b="1">
                <a:solidFill>
                  <a:schemeClr val="tx1"/>
                </a:solidFill>
                <a:latin typeface="Arial" panose="020B0604020202020204" pitchFamily="34" charset="0"/>
              </a:rPr>
              <a:t>Các cơ sở điều trị: </a:t>
            </a:r>
            <a:r>
              <a:rPr lang="it-IT" altLang="en-US" sz="2400">
                <a:solidFill>
                  <a:schemeClr val="tx1"/>
                </a:solidFill>
                <a:latin typeface="Arial" panose="020B0604020202020204" pitchFamily="34" charset="0"/>
              </a:rPr>
              <a:t>hỗ trợ đội cấp cứu lưu động, xử trí cấp cứu tai biến nặng sau tiêm chủng, </a:t>
            </a:r>
            <a:r>
              <a:rPr lang="en-US" sz="2400">
                <a:solidFill>
                  <a:schemeClr val="tx1"/>
                </a:solidFill>
                <a:latin typeface="Arial" panose="020B0604020202020204" pitchFamily="34" charset="0"/>
              </a:rPr>
              <a:t>phân công địa bàn/phân công trực/ điện thoại</a:t>
            </a:r>
          </a:p>
          <a:p>
            <a:pPr lvl="1" algn="just">
              <a:spcBef>
                <a:spcPts val="600"/>
              </a:spcBef>
              <a:spcAft>
                <a:spcPts val="600"/>
              </a:spcAft>
              <a:buClr>
                <a:srgbClr val="002060"/>
              </a:buClr>
              <a:buSzPct val="90000"/>
              <a:buFont typeface="Arial" panose="020B0604020202020204" pitchFamily="34" charset="0"/>
              <a:buChar char="•"/>
              <a:defRPr/>
            </a:pPr>
            <a:endParaRPr lang="it-IT" altLang="en-US" sz="2400">
              <a:solidFill>
                <a:schemeClr val="tx1"/>
              </a:solidFill>
              <a:latin typeface="Arial" panose="020B0604020202020204" pitchFamily="34" charset="0"/>
            </a:endParaRPr>
          </a:p>
        </p:txBody>
      </p:sp>
    </p:spTree>
    <p:extLst>
      <p:ext uri="{BB962C8B-B14F-4D97-AF65-F5344CB8AC3E}">
        <p14:creationId xmlns:p14="http://schemas.microsoft.com/office/powerpoint/2010/main" val="52515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838200" y="263525"/>
            <a:ext cx="10515600" cy="676275"/>
          </a:xfrm>
        </p:spPr>
        <p:txBody>
          <a:bodyPr>
            <a:normAutofit fontScale="90000"/>
          </a:bodyPr>
          <a:lstStyle/>
          <a:p>
            <a:r>
              <a:rPr lang="en-US" altLang="en-US"/>
              <a:t>Quy trình tiêm vắc xin phòng Covid-19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614327"/>
              </p:ext>
            </p:extLst>
          </p:nvPr>
        </p:nvGraphicFramePr>
        <p:xfrm>
          <a:off x="206374" y="2126754"/>
          <a:ext cx="11985626" cy="4484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3908" name="TextBox 4"/>
          <p:cNvSpPr txBox="1">
            <a:spLocks noChangeArrowheads="1"/>
          </p:cNvSpPr>
          <p:nvPr/>
        </p:nvSpPr>
        <p:spPr bwMode="auto">
          <a:xfrm>
            <a:off x="1324769" y="1493659"/>
            <a:ext cx="2005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latin typeface="Arial" panose="020B0604020202020204" pitchFamily="34" charset="0"/>
            </a:endParaRPr>
          </a:p>
          <a:p>
            <a:pPr algn="ctr">
              <a:lnSpc>
                <a:spcPct val="100000"/>
              </a:lnSpc>
              <a:spcBef>
                <a:spcPct val="0"/>
              </a:spcBef>
              <a:buClrTx/>
              <a:buFontTx/>
              <a:buNone/>
            </a:pPr>
            <a:endParaRPr lang="en-US" altLang="en-US" sz="1800" i="1">
              <a:solidFill>
                <a:srgbClr val="7030A0"/>
              </a:solidFill>
            </a:endParaRPr>
          </a:p>
        </p:txBody>
      </p:sp>
      <p:sp>
        <p:nvSpPr>
          <p:cNvPr id="123909" name="TextBox 5"/>
          <p:cNvSpPr txBox="1">
            <a:spLocks noChangeArrowheads="1"/>
          </p:cNvSpPr>
          <p:nvPr/>
        </p:nvSpPr>
        <p:spPr bwMode="auto">
          <a:xfrm>
            <a:off x="3822700" y="1512888"/>
            <a:ext cx="2005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endParaRPr>
          </a:p>
        </p:txBody>
      </p:sp>
      <p:sp>
        <p:nvSpPr>
          <p:cNvPr id="123910" name="TextBox 6"/>
          <p:cNvSpPr txBox="1">
            <a:spLocks noChangeArrowheads="1"/>
          </p:cNvSpPr>
          <p:nvPr/>
        </p:nvSpPr>
        <p:spPr bwMode="auto">
          <a:xfrm>
            <a:off x="6580188" y="1512888"/>
            <a:ext cx="1852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vi-VN" altLang="en-US" sz="1800" i="1">
                <a:solidFill>
                  <a:srgbClr val="7030A0"/>
                </a:solidFill>
                <a:latin typeface="Arial" panose="020B0604020202020204" pitchFamily="34" charset="0"/>
              </a:rPr>
              <a:t>Phụ huynh </a:t>
            </a:r>
            <a:r>
              <a:rPr lang="en-US" altLang="en-US" sz="1800" i="1">
                <a:solidFill>
                  <a:srgbClr val="7030A0"/>
                </a:solidFill>
                <a:latin typeface="Arial" panose="020B0604020202020204" pitchFamily="34" charset="0"/>
              </a:rPr>
              <a:t>cầm phiếu “Đồng ý”</a:t>
            </a:r>
            <a:r>
              <a:rPr lang="vi-VN" altLang="en-US" sz="1800" i="1">
                <a:solidFill>
                  <a:srgbClr val="7030A0"/>
                </a:solidFill>
                <a:latin typeface="Arial" panose="020B0604020202020204" pitchFamily="34" charset="0"/>
              </a:rPr>
              <a:t> dẫn học sinh</a:t>
            </a:r>
            <a:endParaRPr lang="en-US" altLang="en-US" sz="1800" i="1">
              <a:solidFill>
                <a:srgbClr val="7030A0"/>
              </a:solidFill>
              <a:latin typeface="Arial" panose="020B0604020202020204" pitchFamily="34" charset="0"/>
            </a:endParaRPr>
          </a:p>
          <a:p>
            <a:pPr algn="ctr">
              <a:lnSpc>
                <a:spcPct val="100000"/>
              </a:lnSpc>
              <a:spcBef>
                <a:spcPct val="0"/>
              </a:spcBef>
              <a:buClrTx/>
              <a:buFontTx/>
              <a:buNone/>
            </a:pPr>
            <a:endParaRPr lang="en-US" altLang="en-US" sz="1800" i="1">
              <a:solidFill>
                <a:srgbClr val="7030A0"/>
              </a:solidFill>
            </a:endParaRPr>
          </a:p>
        </p:txBody>
      </p:sp>
      <p:sp>
        <p:nvSpPr>
          <p:cNvPr id="8" name="TextBox 7"/>
          <p:cNvSpPr txBox="1"/>
          <p:nvPr/>
        </p:nvSpPr>
        <p:spPr>
          <a:xfrm>
            <a:off x="9082088" y="1493838"/>
            <a:ext cx="1527175" cy="1200329"/>
          </a:xfrm>
          <a:prstGeom prst="rect">
            <a:avLst/>
          </a:prstGeom>
          <a:noFill/>
        </p:spPr>
        <p:txBody>
          <a:bodyPr>
            <a:spAutoFit/>
          </a:bodyPr>
          <a:lstStyle/>
          <a:p>
            <a:pPr algn="ctr">
              <a:defRPr/>
            </a:pPr>
            <a:r>
              <a:rPr lang="vi-VN" i="1">
                <a:solidFill>
                  <a:schemeClr val="accent5">
                    <a:lumMod val="50000"/>
                  </a:schemeClr>
                </a:solidFill>
                <a:latin typeface="Arial" panose="020B0604020202020204" pitchFamily="34" charset="0"/>
              </a:rPr>
              <a:t>Phụ huynh </a:t>
            </a:r>
            <a:r>
              <a:rPr lang="en-US" i="1">
                <a:solidFill>
                  <a:schemeClr val="accent5">
                    <a:lumMod val="50000"/>
                  </a:schemeClr>
                </a:solidFill>
                <a:latin typeface="Arial" panose="020B0604020202020204" pitchFamily="34" charset="0"/>
              </a:rPr>
              <a:t>cầm phiếu “Xác nhận”</a:t>
            </a:r>
          </a:p>
          <a:p>
            <a:pPr algn="ctr">
              <a:defRPr/>
            </a:pPr>
            <a:endParaRPr lang="en-US" i="1">
              <a:solidFill>
                <a:schemeClr val="accent5">
                  <a:lumMod val="50000"/>
                </a:schemeClr>
              </a:solidFill>
            </a:endParaRPr>
          </a:p>
        </p:txBody>
      </p:sp>
    </p:spTree>
    <p:extLst>
      <p:ext uri="{BB962C8B-B14F-4D97-AF65-F5344CB8AC3E}">
        <p14:creationId xmlns:p14="http://schemas.microsoft.com/office/powerpoint/2010/main" val="265974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76238" y="230188"/>
            <a:ext cx="11358562" cy="677862"/>
          </a:xfrm>
        </p:spPr>
        <p:txBody>
          <a:bodyPr/>
          <a:lstStyle/>
          <a:p>
            <a:pPr>
              <a:defRPr/>
            </a:pPr>
            <a:r>
              <a:rPr lang="en-US" altLang="en-US" sz="3600" dirty="0" err="1">
                <a:solidFill>
                  <a:schemeClr val="accent4">
                    <a:lumMod val="75000"/>
                  </a:schemeClr>
                </a:solidFill>
                <a:latin typeface="Arial" charset="0"/>
                <a:cs typeface="Arial" charset="0"/>
              </a:rPr>
              <a:t>Bố</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trí</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điểm</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tiêm</a:t>
            </a:r>
            <a:r>
              <a:rPr lang="en-US" altLang="en-US" sz="3600" dirty="0">
                <a:solidFill>
                  <a:schemeClr val="accent4">
                    <a:lumMod val="75000"/>
                  </a:schemeClr>
                </a:solidFill>
                <a:latin typeface="Arial" charset="0"/>
                <a:cs typeface="Arial" charset="0"/>
              </a:rPr>
              <a:t> </a:t>
            </a:r>
            <a:r>
              <a:rPr lang="en-US" altLang="en-US" sz="3600" dirty="0" err="1">
                <a:solidFill>
                  <a:schemeClr val="accent4">
                    <a:lumMod val="75000"/>
                  </a:schemeClr>
                </a:solidFill>
                <a:latin typeface="Arial" charset="0"/>
                <a:cs typeface="Arial" charset="0"/>
              </a:rPr>
              <a:t>chủng</a:t>
            </a:r>
          </a:p>
        </p:txBody>
      </p:sp>
      <p:sp>
        <p:nvSpPr>
          <p:cNvPr id="4" name="TextBox 3"/>
          <p:cNvSpPr txBox="1"/>
          <p:nvPr/>
        </p:nvSpPr>
        <p:spPr>
          <a:xfrm>
            <a:off x="393700" y="6127750"/>
            <a:ext cx="11663363" cy="474663"/>
          </a:xfrm>
          <a:prstGeom prst="rect">
            <a:avLst/>
          </a:prstGeom>
          <a:noFill/>
        </p:spPr>
        <p:txBody>
          <a:bodyPr lIns="104306" tIns="52153" rIns="104306" bIns="52153">
            <a:spAutoFit/>
          </a:bodyPr>
          <a:lstStyle/>
          <a:p>
            <a:pPr algn="ctr">
              <a:defRPr/>
            </a:pP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Bố</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trí</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các</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bàn</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vị</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trí</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tiêm</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theo</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quy</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tắc</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1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chiều</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đảm</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bảo</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khoảng</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a:t>
            </a:r>
            <a:r>
              <a:rPr lang="en-US" sz="2400" i="1" dirty="0" err="1">
                <a:solidFill>
                  <a:srgbClr val="FF0000"/>
                </a:solidFill>
                <a:effectLst>
                  <a:outerShdw blurRad="38100" dist="38100" dir="2700000" algn="tl">
                    <a:srgbClr val="000000">
                      <a:alpha val="43137"/>
                    </a:srgbClr>
                  </a:outerShdw>
                </a:effectLst>
                <a:latin typeface="Arial" panose="020B0604020202020204" pitchFamily="34" charset="0"/>
              </a:rPr>
              <a:t>cách</a:t>
            </a:r>
            <a:r>
              <a:rPr lang="en-US" sz="2400" i="1" dirty="0">
                <a:solidFill>
                  <a:srgbClr val="FF0000"/>
                </a:solidFill>
                <a:effectLst>
                  <a:outerShdw blurRad="38100" dist="38100" dir="2700000" algn="tl">
                    <a:srgbClr val="000000">
                      <a:alpha val="43137"/>
                    </a:srgbClr>
                  </a:outerShdw>
                </a:effectLst>
                <a:latin typeface="Arial" panose="020B0604020202020204" pitchFamily="34" charset="0"/>
              </a:rPr>
              <a:t> 2m.</a:t>
            </a:r>
          </a:p>
        </p:txBody>
      </p:sp>
      <p:grpSp>
        <p:nvGrpSpPr>
          <p:cNvPr id="126980" name="Group 5"/>
          <p:cNvGrpSpPr>
            <a:grpSpLocks/>
          </p:cNvGrpSpPr>
          <p:nvPr/>
        </p:nvGrpSpPr>
        <p:grpSpPr bwMode="auto">
          <a:xfrm>
            <a:off x="263525" y="1212850"/>
            <a:ext cx="11512550" cy="4751388"/>
            <a:chOff x="156152" y="1158408"/>
            <a:chExt cx="11512980" cy="4751855"/>
          </a:xfrm>
        </p:grpSpPr>
        <p:sp>
          <p:nvSpPr>
            <p:cNvPr id="126981" name="Right Arrow 8"/>
            <p:cNvSpPr>
              <a:spLocks noChangeArrowheads="1"/>
            </p:cNvSpPr>
            <p:nvPr/>
          </p:nvSpPr>
          <p:spPr bwMode="auto">
            <a:xfrm>
              <a:off x="3317989" y="2401269"/>
              <a:ext cx="873720" cy="470482"/>
            </a:xfrm>
            <a:prstGeom prst="rightArrow">
              <a:avLst>
                <a:gd name="adj1" fmla="val 50000"/>
                <a:gd name="adj2" fmla="val 49995"/>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2" name="Right Arrow 10"/>
            <p:cNvSpPr>
              <a:spLocks noChangeArrowheads="1"/>
            </p:cNvSpPr>
            <p:nvPr/>
          </p:nvSpPr>
          <p:spPr bwMode="auto">
            <a:xfrm>
              <a:off x="7587848" y="2398650"/>
              <a:ext cx="995614" cy="479935"/>
            </a:xfrm>
            <a:prstGeom prst="rightArrow">
              <a:avLst>
                <a:gd name="adj1" fmla="val 50000"/>
                <a:gd name="adj2" fmla="val 49999"/>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3" name="TextBox 9"/>
            <p:cNvSpPr txBox="1">
              <a:spLocks noChangeArrowheads="1"/>
            </p:cNvSpPr>
            <p:nvPr/>
          </p:nvSpPr>
          <p:spPr bwMode="auto">
            <a:xfrm>
              <a:off x="160619" y="3255270"/>
              <a:ext cx="2959099"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Tiếp đón, đo nhiệt độ</a:t>
              </a:r>
            </a:p>
          </p:txBody>
        </p:sp>
        <p:sp>
          <p:nvSpPr>
            <p:cNvPr id="126984" name="TextBox 12"/>
            <p:cNvSpPr txBox="1">
              <a:spLocks noChangeArrowheads="1"/>
            </p:cNvSpPr>
            <p:nvPr/>
          </p:nvSpPr>
          <p:spPr bwMode="auto">
            <a:xfrm>
              <a:off x="4654198" y="3214332"/>
              <a:ext cx="2706888"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a:solidFill>
                    <a:srgbClr val="002060"/>
                  </a:solidFill>
                  <a:latin typeface="Arial" panose="020B0604020202020204" pitchFamily="34" charset="0"/>
                </a:rPr>
                <a:t>Khu vực ngồi chờ</a:t>
              </a:r>
            </a:p>
          </p:txBody>
        </p:sp>
        <p:sp>
          <p:nvSpPr>
            <p:cNvPr id="126985" name="TextBox 13"/>
            <p:cNvSpPr txBox="1">
              <a:spLocks noChangeArrowheads="1"/>
            </p:cNvSpPr>
            <p:nvPr/>
          </p:nvSpPr>
          <p:spPr bwMode="auto">
            <a:xfrm>
              <a:off x="8916072" y="3203326"/>
              <a:ext cx="2401728"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Khám sàng lọc</a:t>
              </a:r>
            </a:p>
          </p:txBody>
        </p:sp>
        <p:sp>
          <p:nvSpPr>
            <p:cNvPr id="126986" name="TextBox 14"/>
            <p:cNvSpPr txBox="1">
              <a:spLocks noChangeArrowheads="1"/>
            </p:cNvSpPr>
            <p:nvPr/>
          </p:nvSpPr>
          <p:spPr bwMode="auto">
            <a:xfrm>
              <a:off x="9000564" y="5450892"/>
              <a:ext cx="2398059" cy="4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300">
                  <a:solidFill>
                    <a:srgbClr val="002060"/>
                  </a:solidFill>
                  <a:latin typeface="Arial" panose="020B0604020202020204" pitchFamily="34" charset="0"/>
                </a:rPr>
                <a:t>Bàn tiêm vắc xin</a:t>
              </a:r>
            </a:p>
          </p:txBody>
        </p:sp>
        <p:sp>
          <p:nvSpPr>
            <p:cNvPr id="126987" name="TextBox 15"/>
            <p:cNvSpPr txBox="1">
              <a:spLocks noChangeArrowheads="1"/>
            </p:cNvSpPr>
            <p:nvPr/>
          </p:nvSpPr>
          <p:spPr bwMode="auto">
            <a:xfrm>
              <a:off x="4337545" y="5481677"/>
              <a:ext cx="3227750" cy="42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Tx/>
                <a:buNone/>
              </a:pPr>
              <a:r>
                <a:rPr lang="en-US" altLang="en-US" sz="2100">
                  <a:solidFill>
                    <a:srgbClr val="002060"/>
                  </a:solidFill>
                  <a:latin typeface="Arial" panose="020B0604020202020204" pitchFamily="34" charset="0"/>
                </a:rPr>
                <a:t>Phòng theo dõi sau tiêm</a:t>
              </a:r>
            </a:p>
          </p:txBody>
        </p:sp>
        <p:sp>
          <p:nvSpPr>
            <p:cNvPr id="126988" name="Down Arrow 16"/>
            <p:cNvSpPr>
              <a:spLocks noChangeArrowheads="1"/>
            </p:cNvSpPr>
            <p:nvPr/>
          </p:nvSpPr>
          <p:spPr bwMode="auto">
            <a:xfrm>
              <a:off x="11096715" y="3185394"/>
              <a:ext cx="572417" cy="795079"/>
            </a:xfrm>
            <a:prstGeom prst="downArrow">
              <a:avLst>
                <a:gd name="adj1" fmla="val 50000"/>
                <a:gd name="adj2" fmla="val 50003"/>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89" name="Left Arrow 17"/>
            <p:cNvSpPr>
              <a:spLocks noChangeArrowheads="1"/>
            </p:cNvSpPr>
            <p:nvPr/>
          </p:nvSpPr>
          <p:spPr bwMode="auto">
            <a:xfrm>
              <a:off x="7600115" y="4942696"/>
              <a:ext cx="983346" cy="467414"/>
            </a:xfrm>
            <a:prstGeom prst="leftArrow">
              <a:avLst>
                <a:gd name="adj1" fmla="val 50000"/>
                <a:gd name="adj2" fmla="val 50004"/>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0" name="Left Arrow 19"/>
            <p:cNvSpPr>
              <a:spLocks noChangeArrowheads="1"/>
            </p:cNvSpPr>
            <p:nvPr/>
          </p:nvSpPr>
          <p:spPr bwMode="auto">
            <a:xfrm>
              <a:off x="2322374" y="4948966"/>
              <a:ext cx="1866052" cy="483839"/>
            </a:xfrm>
            <a:prstGeom prst="leftArrow">
              <a:avLst>
                <a:gd name="adj1" fmla="val 50000"/>
                <a:gd name="adj2" fmla="val 49995"/>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1" name="TextBox 20"/>
            <p:cNvSpPr txBox="1">
              <a:spLocks noChangeArrowheads="1"/>
            </p:cNvSpPr>
            <p:nvPr/>
          </p:nvSpPr>
          <p:spPr bwMode="auto">
            <a:xfrm>
              <a:off x="887105" y="4987605"/>
              <a:ext cx="142618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b="1" u="sng">
                  <a:solidFill>
                    <a:srgbClr val="002060"/>
                  </a:solidFill>
                  <a:latin typeface="Arial" panose="020B0604020202020204" pitchFamily="34" charset="0"/>
                </a:rPr>
                <a:t>Lối ra về</a:t>
              </a:r>
            </a:p>
          </p:txBody>
        </p:sp>
        <p:sp>
          <p:nvSpPr>
            <p:cNvPr id="126992" name="Right Arrow 25"/>
            <p:cNvSpPr>
              <a:spLocks noChangeArrowheads="1"/>
            </p:cNvSpPr>
            <p:nvPr/>
          </p:nvSpPr>
          <p:spPr bwMode="auto">
            <a:xfrm>
              <a:off x="156152" y="1158408"/>
              <a:ext cx="1785744" cy="470482"/>
            </a:xfrm>
            <a:prstGeom prst="rightArrow">
              <a:avLst>
                <a:gd name="adj1" fmla="val 50000"/>
                <a:gd name="adj2" fmla="val 50010"/>
              </a:avLst>
            </a:prstGeom>
            <a:solidFill>
              <a:srgbClr val="FF0000"/>
            </a:solidFill>
            <a:ln w="9525" algn="ctr">
              <a:solidFill>
                <a:srgbClr val="FFFF00"/>
              </a:solidFill>
              <a:miter lim="800000"/>
              <a:headEnd/>
              <a:tailEnd/>
            </a:ln>
          </p:spPr>
          <p:txBody>
            <a:bodyPr wrap="none" lIns="104306" tIns="52153" rIns="104306" bIns="52153"/>
            <a:lstStyle>
              <a:lvl1pPr defTabSz="1042988">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defTabSz="1042988">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defTabSz="1042988">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defTabSz="1042988">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defTabSz="1042988"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eaLnBrk="1" hangingPunct="1">
                <a:lnSpc>
                  <a:spcPct val="100000"/>
                </a:lnSpc>
                <a:spcBef>
                  <a:spcPct val="0"/>
                </a:spcBef>
                <a:buClrTx/>
                <a:buFontTx/>
                <a:buNone/>
              </a:pPr>
              <a:endParaRPr lang="en-US" altLang="en-US" sz="2700">
                <a:solidFill>
                  <a:srgbClr val="002060"/>
                </a:solidFill>
                <a:latin typeface="Verdana" panose="020B0604030504040204" pitchFamily="34" charset="0"/>
              </a:endParaRPr>
            </a:p>
          </p:txBody>
        </p:sp>
        <p:sp>
          <p:nvSpPr>
            <p:cNvPr id="126993" name="TextBox 26"/>
            <p:cNvSpPr txBox="1">
              <a:spLocks noChangeArrowheads="1"/>
            </p:cNvSpPr>
            <p:nvPr/>
          </p:nvSpPr>
          <p:spPr bwMode="auto">
            <a:xfrm>
              <a:off x="2021664" y="1169519"/>
              <a:ext cx="1486113" cy="45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ctr">
                <a:lnSpc>
                  <a:spcPct val="100000"/>
                </a:lnSpc>
                <a:spcBef>
                  <a:spcPct val="0"/>
                </a:spcBef>
                <a:buClrTx/>
                <a:buFontTx/>
                <a:buNone/>
              </a:pPr>
              <a:r>
                <a:rPr lang="en-US" altLang="en-US" sz="2300" b="1" u="sng">
                  <a:solidFill>
                    <a:srgbClr val="002060"/>
                  </a:solidFill>
                  <a:latin typeface="Arial" panose="020B0604020202020204" pitchFamily="34" charset="0"/>
                </a:rPr>
                <a:t>Lối vào</a:t>
              </a:r>
            </a:p>
          </p:txBody>
        </p:sp>
        <p:pic>
          <p:nvPicPr>
            <p:cNvPr id="126994" name="Picture 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75128" y="1721122"/>
              <a:ext cx="3157286" cy="150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666285"/>
              <a:ext cx="2116368" cy="158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6" name="Picture 24" descr="Làm tốt công tác sàng lọc dịch tễ, phòng chống Covid - 19 ngay từ khâu đón  tiếp người bệnh"/>
            <p:cNvPicPr>
              <a:picLocks noChangeAspect="1" noChangeArrowheads="1"/>
            </p:cNvPicPr>
            <p:nvPr/>
          </p:nvPicPr>
          <p:blipFill>
            <a:blip r:embed="rId5">
              <a:extLst>
                <a:ext uri="{28A0092B-C50C-407E-A947-70E740481C1C}">
                  <a14:useLocalDpi xmlns:a14="http://schemas.microsoft.com/office/drawing/2010/main" val="0"/>
                </a:ext>
              </a:extLst>
            </a:blip>
            <a:srcRect t="18640" r="39323" b="7347"/>
            <a:stretch>
              <a:fillRect/>
            </a:stretch>
          </p:blipFill>
          <p:spPr bwMode="auto">
            <a:xfrm>
              <a:off x="8853419" y="1734676"/>
              <a:ext cx="2243296" cy="150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7" name="Picture 26" descr="Tiêm vắc xin cúm- Phòng nguy cơ lây nhiễ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9983" y="3989948"/>
              <a:ext cx="2802418" cy="154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4973" y="4005832"/>
              <a:ext cx="2802418" cy="152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339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838200" y="263525"/>
            <a:ext cx="10515600" cy="676275"/>
          </a:xfrm>
        </p:spPr>
        <p:txBody>
          <a:bodyPr>
            <a:normAutofit fontScale="90000"/>
          </a:bodyPr>
          <a:lstStyle/>
          <a:p>
            <a:r>
              <a:rPr lang="en-US" altLang="en-US"/>
              <a:t>Bàn tiêm</a:t>
            </a:r>
          </a:p>
        </p:txBody>
      </p:sp>
      <p:pic>
        <p:nvPicPr>
          <p:cNvPr id="122883" name="Content Placeholder 3" descr="Description: IMG_3289"/>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2175" y="1476375"/>
            <a:ext cx="7083425" cy="5051425"/>
          </a:xfrm>
        </p:spPr>
      </p:pic>
    </p:spTree>
    <p:extLst>
      <p:ext uri="{BB962C8B-B14F-4D97-AF65-F5344CB8AC3E}">
        <p14:creationId xmlns:p14="http://schemas.microsoft.com/office/powerpoint/2010/main" val="292631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a:extLst>
              <a:ext uri="{FF2B5EF4-FFF2-40B4-BE49-F238E27FC236}">
                <a16:creationId xmlns:a16="http://schemas.microsoft.com/office/drawing/2014/main" id="{A2563543-D800-4A09-BEC5-2FE91D0DD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67" y="37372"/>
            <a:ext cx="5814219" cy="6783256"/>
          </a:xfrm>
        </p:spPr>
      </p:pic>
      <p:pic>
        <p:nvPicPr>
          <p:cNvPr id="9" name="Picture 8">
            <a:extLst>
              <a:ext uri="{FF2B5EF4-FFF2-40B4-BE49-F238E27FC236}">
                <a16:creationId xmlns:a16="http://schemas.microsoft.com/office/drawing/2014/main" id="{CD5639AC-872D-4F1E-9A28-EEFD60905002}"/>
              </a:ext>
            </a:extLst>
          </p:cNvPr>
          <p:cNvPicPr>
            <a:picLocks noChangeAspect="1"/>
          </p:cNvPicPr>
          <p:nvPr/>
        </p:nvPicPr>
        <p:blipFill>
          <a:blip r:embed="rId3"/>
          <a:stretch>
            <a:fillRect/>
          </a:stretch>
        </p:blipFill>
        <p:spPr>
          <a:xfrm>
            <a:off x="6224816" y="18691"/>
            <a:ext cx="4849584" cy="6853948"/>
          </a:xfrm>
          <a:prstGeom prst="rect">
            <a:avLst/>
          </a:prstGeom>
        </p:spPr>
      </p:pic>
    </p:spTree>
    <p:extLst>
      <p:ext uri="{BB962C8B-B14F-4D97-AF65-F5344CB8AC3E}">
        <p14:creationId xmlns:p14="http://schemas.microsoft.com/office/powerpoint/2010/main" val="424065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9100" y="-49858"/>
            <a:ext cx="5295331" cy="6907858"/>
          </a:xfrm>
          <a:prstGeom prst="rect">
            <a:avLst/>
          </a:prstGeom>
          <a:ln>
            <a:solidFill>
              <a:schemeClr val="bg1">
                <a:lumMod val="50000"/>
                <a:lumOff val="50000"/>
              </a:schemeClr>
            </a:solidFill>
          </a:ln>
        </p:spPr>
      </p:pic>
      <p:pic>
        <p:nvPicPr>
          <p:cNvPr id="6" name="Picture 5">
            <a:extLst>
              <a:ext uri="{FF2B5EF4-FFF2-40B4-BE49-F238E27FC236}">
                <a16:creationId xmlns:a16="http://schemas.microsoft.com/office/drawing/2014/main" id="{61C8AED7-D45C-4428-BA74-5DB28A8CCDA2}"/>
              </a:ext>
            </a:extLst>
          </p:cNvPr>
          <p:cNvPicPr>
            <a:picLocks noChangeAspect="1"/>
          </p:cNvPicPr>
          <p:nvPr/>
        </p:nvPicPr>
        <p:blipFill>
          <a:blip r:embed="rId3"/>
          <a:stretch>
            <a:fillRect/>
          </a:stretch>
        </p:blipFill>
        <p:spPr>
          <a:xfrm>
            <a:off x="1068952" y="0"/>
            <a:ext cx="3463950" cy="6858000"/>
          </a:xfrm>
          <a:prstGeom prst="rect">
            <a:avLst/>
          </a:prstGeom>
        </p:spPr>
      </p:pic>
    </p:spTree>
    <p:extLst>
      <p:ext uri="{BB962C8B-B14F-4D97-AF65-F5344CB8AC3E}">
        <p14:creationId xmlns:p14="http://schemas.microsoft.com/office/powerpoint/2010/main" val="368370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p:cNvSpPr>
          <p:nvPr>
            <p:ph type="body" idx="1"/>
          </p:nvPr>
        </p:nvSpPr>
        <p:spPr>
          <a:xfrm>
            <a:off x="388574" y="1147864"/>
            <a:ext cx="11414851" cy="5196732"/>
          </a:xfrm>
          <a:noFill/>
        </p:spPr>
        <p:txBody>
          <a:bodyPr>
            <a:noAutofit/>
          </a:bodyPr>
          <a:lstStyle/>
          <a:p>
            <a:pPr marL="342900" lvl="1" indent="-342900" algn="just">
              <a:spcBef>
                <a:spcPts val="600"/>
              </a:spcBef>
              <a:buClr>
                <a:srgbClr val="002060"/>
              </a:buClr>
              <a:buFont typeface="Arial" panose="020B0604020202020204" pitchFamily="34" charset="0"/>
              <a:buChar char="•"/>
              <a:defRPr/>
            </a:pPr>
            <a:r>
              <a:rPr lang="en-US" altLang="en-US" smtClean="0">
                <a:ea typeface="MS PGothic" panose="020B0600070205080204" pitchFamily="34" charset="-128"/>
              </a:rPr>
              <a:t>Thực hiện </a:t>
            </a:r>
            <a:r>
              <a:rPr lang="en-US" altLang="en-US">
                <a:ea typeface="MS PGothic" panose="020B0600070205080204" pitchFamily="34" charset="-128"/>
              </a:rPr>
              <a:t>tư vấn cho đối tượng tiêm chủng đọc t</a:t>
            </a:r>
            <a:r>
              <a:rPr lang="nl-NL" altLang="en-US">
                <a:ea typeface="MS PGothic" panose="020B0600070205080204" pitchFamily="34" charset="-128"/>
              </a:rPr>
              <a:t>hông tin và ký Phiếu đồng ý tham gia tiêm chủng.</a:t>
            </a:r>
          </a:p>
          <a:p>
            <a:pPr marL="342900" lvl="1" indent="-342900" algn="just">
              <a:spcBef>
                <a:spcPts val="600"/>
              </a:spcBef>
              <a:buClr>
                <a:srgbClr val="002060"/>
              </a:buClr>
              <a:buFont typeface="Arial" panose="020B0604020202020204" pitchFamily="34" charset="0"/>
              <a:buChar char="•"/>
              <a:defRPr/>
            </a:pPr>
            <a:r>
              <a:rPr lang="nl-NL" altLang="en-US">
                <a:ea typeface="MS PGothic" panose="020B0600070205080204" pitchFamily="34" charset="-128"/>
              </a:rPr>
              <a:t>Nội dung tư vấn:</a:t>
            </a:r>
          </a:p>
          <a:p>
            <a:pPr marL="685800" lvl="2"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Thông báo về phản ứng có thể xảy ra: phản ứng phổ biến đau tại chỗ tiêm, đ</a:t>
            </a:r>
            <a:r>
              <a:rPr lang="nb-NO" altLang="en-US" sz="2400">
                <a:ea typeface="MS PGothic" panose="020B0600070205080204" pitchFamily="34" charset="-128"/>
              </a:rPr>
              <a:t>au đầu, buồn nôn, </a:t>
            </a:r>
            <a:r>
              <a:rPr lang="nl-NL" altLang="en-US" sz="2400">
                <a:ea typeface="MS PGothic" panose="020B0600070205080204" pitchFamily="34" charset="-128"/>
              </a:rPr>
              <a:t>mệt mỏi, ớn lạnh, sốt.., và có thể có các phản ứng hiếm gặp khác như phản ứng phản vệ, dị ứng</a:t>
            </a:r>
          </a:p>
          <a:p>
            <a:pPr marL="685800" lvl="2" algn="just">
              <a:spcBef>
                <a:spcPts val="600"/>
              </a:spcBef>
              <a:buClr>
                <a:srgbClr val="002060"/>
              </a:buClr>
              <a:buFont typeface="Arial" panose="020B0604020202020204" pitchFamily="34" charset="0"/>
              <a:buChar char="•"/>
              <a:defRPr/>
            </a:pPr>
            <a:r>
              <a:rPr lang="en-GB" altLang="en-US" sz="2400">
                <a:ea typeface="MS PGothic" panose="020B0600070205080204" pitchFamily="34" charset="-128"/>
              </a:rPr>
              <a:t>Hướng dẫn đối tượng tiêm ở lại theo dõi 30 phút tại điểm tiêm chủng và tiếp tục theo dõi tại nhà sau tiêm chủng.</a:t>
            </a:r>
            <a:r>
              <a:rPr lang="nl-NL" altLang="en-US" sz="2400">
                <a:ea typeface="MS PGothic" panose="020B0600070205080204" pitchFamily="34" charset="-128"/>
              </a:rPr>
              <a:t> </a:t>
            </a:r>
          </a:p>
          <a:p>
            <a:pPr marL="1143000" lvl="3"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Thông báo cho cán bộ y tế khi gặp phải bất kỳ triệu chứng nào sau tiêm văc xin</a:t>
            </a:r>
          </a:p>
          <a:p>
            <a:pPr marL="1143000" lvl="3" algn="just">
              <a:spcBef>
                <a:spcPts val="600"/>
              </a:spcBef>
              <a:buClr>
                <a:srgbClr val="002060"/>
              </a:buClr>
              <a:buFont typeface="Arial" panose="020B0604020202020204" pitchFamily="34" charset="0"/>
              <a:buChar char="•"/>
              <a:defRPr/>
            </a:pPr>
            <a:r>
              <a:rPr lang="nl-NL" altLang="en-US" sz="2400">
                <a:ea typeface="MS PGothic" panose="020B0600070205080204" pitchFamily="34" charset="-128"/>
              </a:rPr>
              <a:t>Đến cơ sở y tế khi có các dấu hiệu bất thường về sức khỏe sốt cao khó hạ nhiệt độ, co giật, phát ban, t</a:t>
            </a:r>
            <a:r>
              <a:rPr lang="en-US" altLang="en-US" sz="2400">
                <a:ea typeface="MS PGothic" panose="020B0600070205080204" pitchFamily="34" charset="-128"/>
              </a:rPr>
              <a:t>inh thần khó chịu, kích thích vật vã, ….</a:t>
            </a:r>
          </a:p>
          <a:p>
            <a:pPr marL="685800" lvl="2" algn="just">
              <a:spcBef>
                <a:spcPts val="600"/>
              </a:spcBef>
              <a:buClr>
                <a:srgbClr val="002060"/>
              </a:buClr>
              <a:buFont typeface="Arial" panose="020B0604020202020204" pitchFamily="34" charset="0"/>
              <a:buChar char="•"/>
              <a:defRPr/>
            </a:pPr>
            <a:r>
              <a:rPr lang="en-US" altLang="en-US" sz="2400" b="1">
                <a:ea typeface="MS PGothic" panose="020B0600070205080204" pitchFamily="34" charset="-128"/>
              </a:rPr>
              <a:t>Sau khi tiêm vắc xin vẫn phải thực hiện các biện pháp phòng chống dịch COVID-19 (thông điệp 5K)</a:t>
            </a:r>
            <a:endParaRPr lang="nl-NL" altLang="en-US" sz="2400" b="1">
              <a:ea typeface="MS PGothic" panose="020B0600070205080204" pitchFamily="34" charset="-128"/>
            </a:endParaRPr>
          </a:p>
          <a:p>
            <a:pPr marL="685800" lvl="2" algn="just">
              <a:lnSpc>
                <a:spcPct val="100000"/>
              </a:lnSpc>
              <a:spcBef>
                <a:spcPts val="1200"/>
              </a:spcBef>
              <a:buClr>
                <a:srgbClr val="002060"/>
              </a:buClr>
              <a:defRPr/>
            </a:pPr>
            <a:endParaRPr lang="nl-NL" altLang="en-US" sz="2400">
              <a:ea typeface="MS PGothic" panose="020B0600070205080204" pitchFamily="34" charset="-128"/>
            </a:endParaRPr>
          </a:p>
          <a:p>
            <a:pPr marL="342900" lvl="1" indent="-342900" algn="just">
              <a:spcBef>
                <a:spcPts val="1200"/>
              </a:spcBef>
              <a:buClr>
                <a:srgbClr val="002060"/>
              </a:buClr>
              <a:buFont typeface="Wingdings" panose="05000000000000000000" pitchFamily="2" charset="2"/>
              <a:buNone/>
              <a:defRPr/>
            </a:pPr>
            <a:endParaRPr lang="nl-NL" altLang="en-US">
              <a:ea typeface="MS PGothic" panose="020B0600070205080204" pitchFamily="34" charset="-128"/>
            </a:endParaRPr>
          </a:p>
          <a:p>
            <a:pPr marL="685800" lvl="2" algn="just">
              <a:spcBef>
                <a:spcPts val="1200"/>
              </a:spcBef>
              <a:buClr>
                <a:srgbClr val="002060"/>
              </a:buClr>
              <a:buFont typeface="Arial" panose="020B0604020202020204" pitchFamily="34" charset="0"/>
              <a:buChar char="•"/>
              <a:defRPr/>
            </a:pPr>
            <a:endParaRPr lang="en-US" altLang="en-US" sz="2400">
              <a:ea typeface="MS PGothic" panose="020B0600070205080204" pitchFamily="34" charset="-128"/>
            </a:endParaRPr>
          </a:p>
          <a:p>
            <a:pPr>
              <a:spcBef>
                <a:spcPts val="1200"/>
              </a:spcBef>
              <a:defRPr/>
            </a:pPr>
            <a:endParaRPr lang="en-GB" altLang="en-US" sz="2400">
              <a:ea typeface="MS PGothic" panose="020B0600070205080204" pitchFamily="34" charset="-128"/>
            </a:endParaRPr>
          </a:p>
        </p:txBody>
      </p:sp>
      <p:sp>
        <p:nvSpPr>
          <p:cNvPr id="6" name="Content Placeholder 2"/>
          <p:cNvSpPr txBox="1">
            <a:spLocks/>
          </p:cNvSpPr>
          <p:nvPr/>
        </p:nvSpPr>
        <p:spPr bwMode="auto">
          <a:xfrm>
            <a:off x="673100" y="228600"/>
            <a:ext cx="10807700" cy="762000"/>
          </a:xfrm>
          <a:prstGeom prst="rect">
            <a:avLst/>
          </a:prstGeom>
          <a:noFill/>
          <a:ln w="9525">
            <a:noFill/>
            <a:miter lim="800000"/>
            <a:headEnd/>
            <a:tailEnd/>
          </a:ln>
        </p:spPr>
        <p:txBody>
          <a:bodyPr anchor="ct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marL="342900" lvl="1" indent="-342900" algn="ctr">
              <a:spcBef>
                <a:spcPts val="600"/>
              </a:spcBef>
              <a:spcAft>
                <a:spcPts val="600"/>
              </a:spcAft>
              <a:buClr>
                <a:srgbClr val="002060"/>
              </a:buClr>
              <a:buFont typeface="Wingdings" panose="05000000000000000000" pitchFamily="2" charset="2"/>
              <a:buNone/>
              <a:defRPr/>
            </a:pPr>
            <a:r>
              <a:rPr lang="en-US" altLang="en-US" sz="3600" b="1">
                <a:solidFill>
                  <a:srgbClr val="002060"/>
                </a:solidFill>
                <a:latin typeface="Arial" panose="020B0604020202020204" pitchFamily="34" charset="0"/>
                <a:ea typeface="MS PGothic" panose="020B0600070205080204" pitchFamily="34" charset="-128"/>
              </a:rPr>
              <a:t>Tư vấn trước tiêm chủng</a:t>
            </a:r>
          </a:p>
        </p:txBody>
      </p:sp>
    </p:spTree>
    <p:extLst>
      <p:ext uri="{BB962C8B-B14F-4D97-AF65-F5344CB8AC3E}">
        <p14:creationId xmlns:p14="http://schemas.microsoft.com/office/powerpoint/2010/main" val="102263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sz="half" idx="4294967295"/>
          </p:nvPr>
        </p:nvSpPr>
        <p:spPr>
          <a:xfrm>
            <a:off x="266700" y="1077119"/>
            <a:ext cx="8777287" cy="3643312"/>
          </a:xfrm>
          <a:noFill/>
        </p:spPr>
        <p:txBody>
          <a:bodyPr>
            <a:noAutofit/>
          </a:bodyPr>
          <a:lstStyle/>
          <a:p>
            <a:pPr marL="0" indent="0" algn="just">
              <a:spcBef>
                <a:spcPts val="1200"/>
              </a:spcBef>
              <a:spcAft>
                <a:spcPts val="1200"/>
              </a:spcAft>
              <a:buClr>
                <a:srgbClr val="002060"/>
              </a:buClr>
              <a:buFont typeface="Wingdings" panose="05000000000000000000" pitchFamily="2" charset="2"/>
              <a:buNone/>
            </a:pPr>
            <a:r>
              <a:rPr lang="en-GB" altLang="en-US" sz="2400" b="1">
                <a:latin typeface="Arial" panose="020B0604020202020204" pitchFamily="34" charset="0"/>
                <a:ea typeface="MS PGothic" panose="020B0600070205080204" pitchFamily="34" charset="-128"/>
                <a:cs typeface="Arial" panose="020B0604020202020204" pitchFamily="34" charset="0"/>
              </a:rPr>
              <a:t>Kiểm tra vắc xin trước khi sử dụng:</a:t>
            </a:r>
          </a:p>
          <a:p>
            <a:pPr marL="228600" lvl="1" algn="just">
              <a:spcBef>
                <a:spcPts val="600"/>
              </a:spcBef>
              <a:buClr>
                <a:srgbClr val="002060"/>
              </a:buClr>
              <a:buFont typeface="Arial" panose="020B0604020202020204" pitchFamily="34" charset="0"/>
              <a:buChar char="•"/>
            </a:pPr>
            <a:r>
              <a:rPr lang="it-IT" altLang="en-US">
                <a:latin typeface="Arial" panose="020B0604020202020204" pitchFamily="34" charset="0"/>
                <a:ea typeface="MS PGothic" panose="020B0600070205080204" pitchFamily="34" charset="-128"/>
                <a:cs typeface="Arial" panose="020B0604020202020204" pitchFamily="34" charset="0"/>
              </a:rPr>
              <a:t>Vắc xin phải được  bảo quản trong DCL ở nhiệt độ từ +2 đến +8 độ C. Lọ vắc xin đã mở chỉ sử dụng trong vòng 6 giờ.</a:t>
            </a:r>
          </a:p>
          <a:p>
            <a:pPr marL="228600" lvl="1" algn="just">
              <a:spcBef>
                <a:spcPts val="600"/>
              </a:spcBef>
              <a:buClr>
                <a:srgbClr val="002060"/>
              </a:buClr>
              <a:buFont typeface="Arial" panose="020B0604020202020204" pitchFamily="34" charset="0"/>
              <a:buChar char="•"/>
            </a:pPr>
            <a:r>
              <a:rPr lang="nb-NO" altLang="en-US">
                <a:latin typeface="Arial" panose="020B0604020202020204" pitchFamily="34" charset="0"/>
                <a:ea typeface="MS PGothic" panose="020B0600070205080204" pitchFamily="34" charset="-128"/>
                <a:cs typeface="Arial" panose="020B0604020202020204" pitchFamily="34" charset="0"/>
              </a:rPr>
              <a:t>Kiểm tra nhãn, hạn sử dụng. Nếu quá hạn sử dụng phải hủy bỏ. </a:t>
            </a:r>
            <a:endParaRPr lang="en-US" altLang="en-US">
              <a:latin typeface="Arial" panose="020B0604020202020204" pitchFamily="34" charset="0"/>
              <a:ea typeface="MS PGothic" panose="020B0600070205080204" pitchFamily="34" charset="-128"/>
              <a:cs typeface="Arial" panose="020B0604020202020204" pitchFamily="34" charset="0"/>
            </a:endParaRPr>
          </a:p>
          <a:p>
            <a:pPr marL="228600" lvl="1" algn="just">
              <a:spcBef>
                <a:spcPts val="600"/>
              </a:spcBef>
              <a:buClr>
                <a:srgbClr val="002060"/>
              </a:buClr>
              <a:buFont typeface="Arial" panose="020B0604020202020204" pitchFamily="34" charset="0"/>
              <a:buChar char="•"/>
            </a:pPr>
            <a:r>
              <a:rPr lang="nb-NO" altLang="en-US">
                <a:latin typeface="Arial" panose="020B0604020202020204" pitchFamily="34" charset="0"/>
                <a:ea typeface="MS PGothic" panose="020B0600070205080204" pitchFamily="34" charset="-128"/>
                <a:cs typeface="Arial" panose="020B0604020202020204" pitchFamily="34" charset="0"/>
              </a:rPr>
              <a:t>Kiểm tra lọ vắc xin, KHÔNG sử dụng nếu có thay đổi về màu sắc hoặc bất kỳ sự thay đổi bất thường nào khác. </a:t>
            </a:r>
          </a:p>
          <a:p>
            <a:pPr marL="228600" lvl="1" algn="just">
              <a:spcBef>
                <a:spcPts val="600"/>
              </a:spcBef>
              <a:buClr>
                <a:srgbClr val="002060"/>
              </a:buClr>
              <a:buFont typeface="Arial" panose="020B0604020202020204" pitchFamily="34" charset="0"/>
              <a:buChar char="•"/>
            </a:pPr>
            <a:r>
              <a:rPr lang="nb-NO" altLang="en-US" b="1">
                <a:latin typeface="Arial" panose="020B0604020202020204" pitchFamily="34" charset="0"/>
                <a:ea typeface="MS PGothic" panose="020B0600070205080204" pitchFamily="34" charset="-128"/>
                <a:cs typeface="Arial" panose="020B0604020202020204" pitchFamily="34" charset="0"/>
              </a:rPr>
              <a:t>KHÔNG lắc lọ vắc xin trước khi tiêm</a:t>
            </a:r>
            <a:r>
              <a:rPr lang="nb-NO" altLang="en-US">
                <a:latin typeface="Arial" panose="020B0604020202020204" pitchFamily="34" charset="0"/>
                <a:ea typeface="MS PGothic" panose="020B0600070205080204" pitchFamily="34" charset="-128"/>
                <a:cs typeface="Arial" panose="020B0604020202020204" pitchFamily="34" charset="0"/>
              </a:rPr>
              <a:t>.</a:t>
            </a:r>
            <a:endParaRPr lang="en-US" altLang="en-US">
              <a:latin typeface="Arial" panose="020B0604020202020204" pitchFamily="34" charset="0"/>
              <a:ea typeface="MS PGothic" panose="020B0600070205080204" pitchFamily="34" charset="-128"/>
              <a:cs typeface="Arial" panose="020B0604020202020204" pitchFamily="34" charset="0"/>
            </a:endParaRPr>
          </a:p>
          <a:p>
            <a:pPr marL="228600" lvl="1" algn="just">
              <a:spcBef>
                <a:spcPts val="600"/>
              </a:spcBef>
              <a:buClr>
                <a:srgbClr val="002060"/>
              </a:buClr>
              <a:buFont typeface="Arial" panose="020B0604020202020204" pitchFamily="34" charset="0"/>
              <a:buChar char="•"/>
            </a:pPr>
            <a:r>
              <a:rPr lang="en-GB" altLang="en-US" sz="2400" b="1">
                <a:latin typeface="Arial" panose="020B0604020202020204" pitchFamily="34" charset="0"/>
                <a:ea typeface="MS PGothic" panose="020B0600070205080204" pitchFamily="34" charset="-128"/>
                <a:cs typeface="Arial" panose="020B0604020202020204" pitchFamily="34" charset="0"/>
              </a:rPr>
              <a:t>Tiêm vắc xin đúng liều lượng</a:t>
            </a:r>
            <a:endParaRPr lang="en-GB" altLang="en-US" sz="2400">
              <a:latin typeface="Arial" panose="020B0604020202020204" pitchFamily="34" charset="0"/>
              <a:ea typeface="MS PGothic" panose="020B0600070205080204" pitchFamily="34" charset="-128"/>
              <a:cs typeface="Arial" panose="020B0604020202020204" pitchFamily="34" charset="0"/>
            </a:endParaRPr>
          </a:p>
          <a:p>
            <a:pPr marL="0" indent="0" algn="just">
              <a:spcBef>
                <a:spcPts val="1200"/>
              </a:spcBef>
              <a:spcAft>
                <a:spcPts val="1200"/>
              </a:spcAft>
              <a:buClr>
                <a:srgbClr val="002060"/>
              </a:buClr>
              <a:buFont typeface="Wingdings" panose="05000000000000000000" pitchFamily="2" charset="2"/>
              <a:buNone/>
            </a:pPr>
            <a:endParaRPr lang="en-GB" altLang="en-US" sz="2400">
              <a:latin typeface="Arial" panose="020B0604020202020204" pitchFamily="34" charset="0"/>
              <a:ea typeface="MS PGothic" panose="020B0600070205080204" pitchFamily="34" charset="-128"/>
              <a:cs typeface="Arial" panose="020B0604020202020204" pitchFamily="34" charset="0"/>
            </a:endParaRPr>
          </a:p>
        </p:txBody>
      </p:sp>
      <p:pic>
        <p:nvPicPr>
          <p:cNvPr id="132099" name="Picture 6" descr="Description: Fig6-CC_giving 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525" y="1246188"/>
            <a:ext cx="302895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Content Placeholder 2"/>
          <p:cNvSpPr txBox="1">
            <a:spLocks noChangeArrowheads="1"/>
          </p:cNvSpPr>
          <p:nvPr/>
        </p:nvSpPr>
        <p:spPr bwMode="auto">
          <a:xfrm>
            <a:off x="384175" y="4891088"/>
            <a:ext cx="11539538" cy="1654175"/>
          </a:xfrm>
          <a:prstGeom prst="rect">
            <a:avLst/>
          </a:prstGeom>
          <a:solidFill>
            <a:srgbClr val="92D050"/>
          </a:solidFill>
          <a:ln>
            <a:noFill/>
          </a:ln>
        </p:spPr>
        <p:txBody>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228600" indent="-22860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spcAft>
                <a:spcPts val="1200"/>
              </a:spcAft>
              <a:buClr>
                <a:srgbClr val="002060"/>
              </a:buClr>
              <a:buFont typeface="Wingdings" panose="05000000000000000000" pitchFamily="2" charset="2"/>
              <a:buNone/>
            </a:pPr>
            <a:r>
              <a:rPr lang="en-GB" altLang="en-US" b="1" i="1">
                <a:solidFill>
                  <a:schemeClr val="bg1"/>
                </a:solidFill>
                <a:latin typeface="Arial" panose="020B0604020202020204" pitchFamily="34" charset="0"/>
                <a:ea typeface="MS PGothic" panose="020B0600070205080204" pitchFamily="34" charset="-128"/>
              </a:rPr>
              <a:t>Lưu ý: </a:t>
            </a:r>
            <a:r>
              <a:rPr lang="nb-NO" altLang="en-US" i="1">
                <a:solidFill>
                  <a:schemeClr val="bg1"/>
                </a:solidFill>
                <a:latin typeface="Arial" panose="020B0604020202020204" pitchFamily="34" charset="0"/>
                <a:ea typeface="MS PGothic" panose="020B0600070205080204" pitchFamily="34" charset="-128"/>
              </a:rPr>
              <a:t>Cán bộ y tế tránh trực diện với đối tượng tiêm chủng để phòng lây nhiễm SARS-CoV-2</a:t>
            </a:r>
            <a:r>
              <a:rPr lang="nb-NO" altLang="en-US">
                <a:solidFill>
                  <a:schemeClr val="bg1"/>
                </a:solidFill>
                <a:latin typeface="Arial" panose="020B0604020202020204" pitchFamily="34" charset="0"/>
                <a:ea typeface="MS PGothic" panose="020B0600070205080204" pitchFamily="34" charset="-128"/>
              </a:rPr>
              <a:t>. </a:t>
            </a:r>
          </a:p>
          <a:p>
            <a:pPr lvl="1" algn="just">
              <a:spcBef>
                <a:spcPts val="600"/>
              </a:spcBef>
              <a:buClr>
                <a:srgbClr val="002060"/>
              </a:buClr>
              <a:buFont typeface="Wingdings" panose="05000000000000000000" pitchFamily="2" charset="2"/>
              <a:buNone/>
            </a:pPr>
            <a:r>
              <a:rPr lang="de-DE" altLang="en-US" sz="2400" b="1">
                <a:solidFill>
                  <a:schemeClr val="bg1"/>
                </a:solidFill>
                <a:latin typeface="Arial" panose="020B0604020202020204" pitchFamily="34" charset="0"/>
                <a:ea typeface="MS PGothic" panose="020B0600070205080204" pitchFamily="34" charset="-128"/>
              </a:rPr>
              <a:t>Sau tiêm vắc xin</a:t>
            </a:r>
            <a:r>
              <a:rPr lang="de-DE" altLang="en-US" sz="2400">
                <a:solidFill>
                  <a:schemeClr val="bg1"/>
                </a:solidFill>
                <a:latin typeface="Arial" panose="020B0604020202020204" pitchFamily="34" charset="0"/>
              </a:rPr>
              <a:t>: Ghi đầy đủ các thông tin vào phiếu/giấy xác nhận đã tiêm vắc xin phòng COVID-19 </a:t>
            </a:r>
            <a:r>
              <a:rPr lang="de-DE" altLang="en-US" sz="2400" b="1">
                <a:solidFill>
                  <a:schemeClr val="accent2">
                    <a:lumMod val="75000"/>
                  </a:schemeClr>
                </a:solidFill>
                <a:latin typeface="Arial" panose="020B0604020202020204" pitchFamily="34" charset="0"/>
              </a:rPr>
              <a:t>trả lại cho đối tượng tiêm chủng và hẹn lần tiêm chủng sau.</a:t>
            </a:r>
          </a:p>
        </p:txBody>
      </p:sp>
      <p:sp>
        <p:nvSpPr>
          <p:cNvPr id="7" name="Content Placeholder 2"/>
          <p:cNvSpPr txBox="1">
            <a:spLocks/>
          </p:cNvSpPr>
          <p:nvPr/>
        </p:nvSpPr>
        <p:spPr bwMode="auto">
          <a:xfrm>
            <a:off x="266700" y="144463"/>
            <a:ext cx="11188700" cy="762000"/>
          </a:xfrm>
          <a:prstGeom prst="rect">
            <a:avLst/>
          </a:prstGeom>
          <a:noFill/>
          <a:ln w="9525">
            <a:noFill/>
            <a:miter lim="800000"/>
            <a:headEnd/>
            <a:tailEnd/>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buFont typeface="Wingdings" panose="05000000000000000000" pitchFamily="2" charset="2"/>
              <a:buNone/>
              <a:defRPr/>
            </a:pPr>
            <a:endParaRPr lang="it-IT" altLang="en-US" sz="200" b="1" dirty="0">
              <a:solidFill>
                <a:srgbClr val="0070C0"/>
              </a:solidFill>
              <a:latin typeface="Arial" panose="020B0604020202020204" pitchFamily="34" charset="0"/>
              <a:ea typeface="MS PGothic" panose="020B0600070205080204" pitchFamily="34" charset="-128"/>
            </a:endParaRPr>
          </a:p>
          <a:p>
            <a:pPr algn="ctr">
              <a:spcBef>
                <a:spcPts val="1200"/>
              </a:spcBef>
              <a:buFont typeface="Wingdings" panose="05000000000000000000" pitchFamily="2" charset="2"/>
              <a:buNone/>
              <a:defRPr/>
            </a:pPr>
            <a:r>
              <a:rPr lang="it-IT" altLang="en-US" sz="3200" b="1">
                <a:solidFill>
                  <a:srgbClr val="0070C0"/>
                </a:solidFill>
                <a:latin typeface="Arial" panose="020B0604020202020204" pitchFamily="34" charset="0"/>
                <a:ea typeface="MS PGothic" panose="020B0600070205080204" pitchFamily="34" charset="-128"/>
              </a:rPr>
              <a:t>Trong </a:t>
            </a:r>
            <a:r>
              <a:rPr lang="it-IT" altLang="en-US" sz="3200" b="1" dirty="0">
                <a:solidFill>
                  <a:srgbClr val="0070C0"/>
                </a:solidFill>
                <a:latin typeface="Arial" panose="020B0604020202020204" pitchFamily="34" charset="0"/>
                <a:ea typeface="MS PGothic" panose="020B0600070205080204" pitchFamily="34" charset="-128"/>
              </a:rPr>
              <a:t>buổi tiêm chủng</a:t>
            </a:r>
          </a:p>
        </p:txBody>
      </p:sp>
    </p:spTree>
    <p:extLst>
      <p:ext uri="{BB962C8B-B14F-4D97-AF65-F5344CB8AC3E}">
        <p14:creationId xmlns:p14="http://schemas.microsoft.com/office/powerpoint/2010/main" val="338537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sz="half" idx="4294967295"/>
          </p:nvPr>
        </p:nvSpPr>
        <p:spPr>
          <a:xfrm>
            <a:off x="832513" y="1567543"/>
            <a:ext cx="10480012" cy="4891995"/>
          </a:xfrm>
        </p:spPr>
        <p:txBody>
          <a:bodyPr>
            <a:normAutofit/>
          </a:bodyPr>
          <a:lstStyle/>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Bảo quản những lọ vắc xin chưa mở trong hộp riêng trong DCL (+2 đến +8 độ C) ưu tiên dùng trước trong buổi tiêm chủng sau.</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Các lọ vắc xin đã mở không được sử dụng nữa</a:t>
            </a:r>
            <a:r>
              <a:rPr lang="vi-VN" altLang="en-US">
                <a:latin typeface="Arial" panose="020B0604020202020204" pitchFamily="34" charset="0"/>
                <a:cs typeface="Arial" panose="020B0604020202020204" pitchFamily="34" charset="0"/>
              </a:rPr>
              <a:t> và để trong túi hộp đựng rác riêng</a:t>
            </a:r>
            <a:r>
              <a:rPr lang="de-DE" altLang="en-US">
                <a:latin typeface="Arial" panose="020B0604020202020204" pitchFamily="34" charset="0"/>
                <a:cs typeface="Arial" panose="020B0604020202020204" pitchFamily="34" charset="0"/>
              </a:rPr>
              <a:t>.</a:t>
            </a:r>
            <a:endParaRPr lang="en-US" altLang="en-US">
              <a:latin typeface="Arial" panose="020B0604020202020204" pitchFamily="34" charset="0"/>
              <a:cs typeface="Arial" panose="020B0604020202020204" pitchFamily="34" charset="0"/>
            </a:endParaRP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Ghi các thông tin tiêm chủng vắc xin phòng COVID-19 vào danh sách quản lý đối tượng /tích hợp trên Hệ thống Hồ sơ sức khỏe điện tử.</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a:latin typeface="Arial" panose="020B0604020202020204" pitchFamily="34" charset="0"/>
                <a:cs typeface="Arial" panose="020B0604020202020204" pitchFamily="34" charset="0"/>
              </a:rPr>
              <a:t>Hủy lọ vắc xin sau sử dụng và bơm kim tiêm theo qui định tại văn bản số 102/MT-YT ngày 04/3/2021 về việc hướng dẫn quản lý chất thải y tế trong tiêm chủng vắc xin phòng COVID-19.</a:t>
            </a:r>
          </a:p>
          <a:p>
            <a:pPr marL="228600" lvl="1" algn="just">
              <a:spcBef>
                <a:spcPts val="600"/>
              </a:spcBef>
              <a:spcAft>
                <a:spcPts val="600"/>
              </a:spcAft>
              <a:buClr>
                <a:srgbClr val="002060"/>
              </a:buClr>
              <a:buFont typeface="Arial" panose="020B0604020202020204" pitchFamily="34" charset="0"/>
              <a:buChar char="•"/>
              <a:tabLst>
                <a:tab pos="800100" algn="l"/>
              </a:tabLst>
              <a:defRPr/>
            </a:pPr>
            <a:r>
              <a:rPr lang="de-DE" altLang="en-US" sz="2600">
                <a:solidFill>
                  <a:srgbClr val="C00000"/>
                </a:solidFill>
                <a:latin typeface="Arial" panose="020B0604020202020204" pitchFamily="34" charset="0"/>
                <a:cs typeface="Arial" panose="020B0604020202020204" pitchFamily="34" charset="0"/>
              </a:rPr>
              <a:t>Có kế hoạch tiêm </a:t>
            </a:r>
            <a:r>
              <a:rPr lang="de-DE" altLang="en-US" sz="2600" smtClean="0">
                <a:solidFill>
                  <a:srgbClr val="C00000"/>
                </a:solidFill>
                <a:latin typeface="Arial" panose="020B0604020202020204" pitchFamily="34" charset="0"/>
                <a:cs typeface="Arial" panose="020B0604020202020204" pitchFamily="34" charset="0"/>
              </a:rPr>
              <a:t>vét: trường theo dõi danh sách học sinh chưa tiêm, có chỉ định chuyển viện để phối hợp với TTYT/TYT có kế hoạch tiêm vét</a:t>
            </a:r>
            <a:endParaRPr lang="en-US" altLang="en-US" sz="2600">
              <a:solidFill>
                <a:srgbClr val="C00000"/>
              </a:solidFill>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de-DE" altLang="en-US" sz="2400">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en-US" altLang="en-US" sz="2400">
              <a:latin typeface="Arial" panose="020B0604020202020204" pitchFamily="34" charset="0"/>
              <a:cs typeface="Arial" panose="020B0604020202020204" pitchFamily="34" charset="0"/>
            </a:endParaRPr>
          </a:p>
          <a:p>
            <a:pPr>
              <a:spcBef>
                <a:spcPts val="600"/>
              </a:spcBef>
              <a:spcAft>
                <a:spcPts val="600"/>
              </a:spcAft>
              <a:tabLst>
                <a:tab pos="800100" algn="l"/>
              </a:tabLst>
              <a:defRPr/>
            </a:pPr>
            <a:endParaRPr lang="en-GB" altLang="en-US" sz="2400">
              <a:latin typeface="Arial" panose="020B0604020202020204" pitchFamily="34" charset="0"/>
              <a:cs typeface="Arial" panose="020B0604020202020204" pitchFamily="34" charset="0"/>
            </a:endParaRPr>
          </a:p>
        </p:txBody>
      </p:sp>
      <p:sp>
        <p:nvSpPr>
          <p:cNvPr id="60419" name="Content Placeholder 2"/>
          <p:cNvSpPr txBox="1">
            <a:spLocks/>
          </p:cNvSpPr>
          <p:nvPr/>
        </p:nvSpPr>
        <p:spPr bwMode="auto">
          <a:xfrm>
            <a:off x="384175" y="166688"/>
            <a:ext cx="10461625" cy="762000"/>
          </a:xfrm>
          <a:prstGeom prst="rect">
            <a:avLst/>
          </a:prstGeom>
          <a:noFill/>
          <a:ln w="9525">
            <a:noFill/>
            <a:miter lim="800000"/>
            <a:headEnd/>
            <a:tailEnd/>
          </a:ln>
        </p:spPr>
        <p:txBody>
          <a:bodyPr/>
          <a:lstStyle>
            <a:lvl1pPr marL="228600" indent="-228600">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gn="just">
              <a:spcBef>
                <a:spcPts val="1200"/>
              </a:spcBef>
              <a:buFont typeface="Wingdings" panose="05000000000000000000" pitchFamily="2" charset="2"/>
              <a:buNone/>
              <a:defRPr/>
            </a:pPr>
            <a:endParaRPr lang="it-IT" altLang="en-US" sz="300" b="1" dirty="0">
              <a:solidFill>
                <a:srgbClr val="0070C0"/>
              </a:solidFill>
              <a:latin typeface="Arial" panose="020B0604020202020204" pitchFamily="34" charset="0"/>
              <a:ea typeface="MS PGothic" panose="020B0600070205080204" pitchFamily="34" charset="-128"/>
            </a:endParaRPr>
          </a:p>
          <a:p>
            <a:pPr algn="ctr">
              <a:spcBef>
                <a:spcPts val="1200"/>
              </a:spcBef>
              <a:buFont typeface="Wingdings" panose="05000000000000000000" pitchFamily="2" charset="2"/>
              <a:buNone/>
              <a:defRPr/>
            </a:pPr>
            <a:r>
              <a:rPr lang="it-IT" altLang="en-US" sz="3600" b="1">
                <a:solidFill>
                  <a:srgbClr val="0070C0"/>
                </a:solidFill>
                <a:latin typeface="Arial" panose="020B0604020202020204" pitchFamily="34" charset="0"/>
                <a:ea typeface="MS PGothic" panose="020B0600070205080204" pitchFamily="34" charset="-128"/>
              </a:rPr>
              <a:t>Sau </a:t>
            </a:r>
            <a:r>
              <a:rPr lang="it-IT" altLang="en-US" sz="3600" b="1" dirty="0">
                <a:solidFill>
                  <a:srgbClr val="0070C0"/>
                </a:solidFill>
                <a:latin typeface="Arial" panose="020B0604020202020204" pitchFamily="34" charset="0"/>
                <a:ea typeface="MS PGothic" panose="020B0600070205080204" pitchFamily="34" charset="-128"/>
              </a:rPr>
              <a:t>buổi tiêm chủng</a:t>
            </a:r>
          </a:p>
        </p:txBody>
      </p:sp>
    </p:spTree>
    <p:extLst>
      <p:ext uri="{BB962C8B-B14F-4D97-AF65-F5344CB8AC3E}">
        <p14:creationId xmlns:p14="http://schemas.microsoft.com/office/powerpoint/2010/main" val="129659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2</a:t>
            </a:fld>
            <a:endParaRPr lang="en-US" noProof="0" dirty="0"/>
          </a:p>
        </p:txBody>
      </p:sp>
      <p:sp>
        <p:nvSpPr>
          <p:cNvPr id="3" name="Content Placeholder 2"/>
          <p:cNvSpPr>
            <a:spLocks noGrp="1"/>
          </p:cNvSpPr>
          <p:nvPr>
            <p:ph idx="1"/>
          </p:nvPr>
        </p:nvSpPr>
        <p:spPr>
          <a:xfrm>
            <a:off x="515937" y="1460500"/>
            <a:ext cx="10515600" cy="4351338"/>
          </a:xfrm>
        </p:spPr>
        <p:txBody>
          <a:bodyPr>
            <a:normAutofit/>
          </a:bodyPr>
          <a:lstStyle/>
          <a:p>
            <a:pPr marL="457200" indent="-457200">
              <a:lnSpc>
                <a:spcPct val="100000"/>
              </a:lnSpc>
              <a:buFont typeface="+mj-lt"/>
              <a:buAutoNum type="arabicPeriod"/>
            </a:pPr>
            <a:r>
              <a:rPr lang="vi-VN" sz="2400"/>
              <a:t>Quyết định số 5002/QĐ-BYT ngày 29/10/2021 của Bộ Y tế về việc ban hành hướng dẫn sửa đổi, bổ sung Hướng dẫn Khám sàng lọc trước tiêm chủng vắc xin phòng COVID-19 đối với trẻ em</a:t>
            </a:r>
          </a:p>
          <a:p>
            <a:pPr marL="457200" indent="-457200">
              <a:lnSpc>
                <a:spcPct val="100000"/>
              </a:lnSpc>
              <a:buFont typeface="+mj-lt"/>
              <a:buAutoNum type="arabicPeriod"/>
            </a:pPr>
            <a:r>
              <a:rPr lang="vi-VN" sz="2400"/>
              <a:t>Quyết định số 3588/QĐ-BYT ngày 26/07/2021 của Bộ Y tế về việc ban hành hướng dẫn tổ chức buổi tiêm chủng vắc xin phòng COVID-19</a:t>
            </a:r>
          </a:p>
          <a:p>
            <a:pPr marL="457200" indent="-457200">
              <a:lnSpc>
                <a:spcPct val="100000"/>
              </a:lnSpc>
              <a:buFont typeface="+mj-lt"/>
              <a:buAutoNum type="arabicPeriod"/>
            </a:pPr>
            <a:r>
              <a:rPr lang="vi-VN" sz="2400"/>
              <a:t>Quyết định số 43/QĐ-BYT ngày 07/01/2022 của Bộ Y tế về việc sửa đổi, bổ sung quyết định số 3588/QĐ-BYT ngày 26/07/2021 của Bộ Y tế về hướng dẫn tổ chức buổi tiêm chủng vắc xin phòng COVID-19</a:t>
            </a:r>
            <a:endParaRPr lang="en-US" sz="2400" dirty="0"/>
          </a:p>
        </p:txBody>
      </p:sp>
      <p:sp>
        <p:nvSpPr>
          <p:cNvPr id="4" name="Title 3"/>
          <p:cNvSpPr>
            <a:spLocks noGrp="1"/>
          </p:cNvSpPr>
          <p:nvPr>
            <p:ph type="title"/>
          </p:nvPr>
        </p:nvSpPr>
        <p:spPr>
          <a:xfrm>
            <a:off x="838200" y="404586"/>
            <a:ext cx="10515600" cy="1022804"/>
          </a:xfrm>
        </p:spPr>
        <p:txBody>
          <a:bodyPr/>
          <a:lstStyle/>
          <a:p>
            <a:r>
              <a:rPr lang="en-US" dirty="0" err="1"/>
              <a:t>Cơ</a:t>
            </a:r>
            <a:r>
              <a:rPr lang="en-US" dirty="0"/>
              <a:t> </a:t>
            </a:r>
            <a:r>
              <a:rPr lang="en-US" dirty="0" err="1"/>
              <a:t>sở</a:t>
            </a:r>
            <a:r>
              <a:rPr lang="en-US" dirty="0"/>
              <a:t> </a:t>
            </a:r>
            <a:r>
              <a:rPr lang="en-US" dirty="0" err="1"/>
              <a:t>pháp</a:t>
            </a:r>
            <a:r>
              <a:rPr lang="en-US" dirty="0"/>
              <a:t> </a:t>
            </a:r>
            <a:r>
              <a:rPr lang="en-US" dirty="0" err="1"/>
              <a:t>lý</a:t>
            </a:r>
            <a:endParaRPr lang="en-US" dirty="0"/>
          </a:p>
        </p:txBody>
      </p:sp>
    </p:spTree>
    <p:extLst>
      <p:ext uri="{BB962C8B-B14F-4D97-AF65-F5344CB8AC3E}">
        <p14:creationId xmlns:p14="http://schemas.microsoft.com/office/powerpoint/2010/main" val="7022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381000" y="1030288"/>
            <a:ext cx="10983913" cy="5827712"/>
          </a:xfrm>
          <a:noFill/>
        </p:spPr>
        <p:txBody>
          <a:bodyPr>
            <a:normAutofit lnSpcReduction="10000"/>
          </a:bodyPr>
          <a:lstStyle/>
          <a:p>
            <a:pPr marL="0" indent="0" algn="just">
              <a:spcBef>
                <a:spcPts val="1200"/>
              </a:spcBef>
              <a:spcAft>
                <a:spcPts val="1200"/>
              </a:spcAft>
              <a:buClr>
                <a:srgbClr val="002060"/>
              </a:buClr>
              <a:buFont typeface="Wingdings" panose="05000000000000000000" pitchFamily="2" charset="2"/>
              <a:buNone/>
              <a:defRPr/>
            </a:pPr>
            <a:r>
              <a:rPr lang="it-IT" altLang="en-US" sz="2800" b="1" u="sng">
                <a:solidFill>
                  <a:srgbClr val="002060"/>
                </a:solidFill>
                <a:ea typeface="MS PGothic" panose="020B0600070205080204" pitchFamily="34" charset="-128"/>
              </a:rPr>
              <a:t>Tại điểm tiêm chủng</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Phân công nhân viên y tế chịu trách nhiệm theo dõi, xử trí các trường hợp phản ứng sau tiêm chủng</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Sẵn sàng các phương tiện cấp cứu tại chỗ, hộp thuốc phòng chống sốc. </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Có sẵn phương án cụ thể/điện thoại liên hệ của người hỗ trợ cấp cứu, đội cấp cứu lưu động, phương tiện vận chuyển bệnh nhân khi cần thiết.</a:t>
            </a: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Yêu cầu đối tượng tiêm chủng ở lại theo dõi 30 phút để phát hiện sớm các trường hợp phản ứng sau tiêm chủng. </a:t>
            </a:r>
            <a:r>
              <a:rPr lang="de-DE" altLang="en-US" sz="2400" b="1" u="sng">
                <a:ea typeface="MS PGothic" panose="020B0600070205080204" pitchFamily="34" charset="-128"/>
              </a:rPr>
              <a:t>Lưu ý</a:t>
            </a:r>
            <a:r>
              <a:rPr lang="de-DE" altLang="en-US" sz="2400">
                <a:ea typeface="MS PGothic" panose="020B0600070205080204" pitchFamily="34" charset="-128"/>
              </a:rPr>
              <a:t> các dấu hiệu khó chịu, buồn nôn, phát ban, sưng tại chỗ tiêm có thể là các biểu hiện của phản ứng dị ứng.</a:t>
            </a:r>
            <a:endParaRPr lang="en-US" altLang="en-US" sz="2400">
              <a:ea typeface="MS PGothic" panose="020B0600070205080204" pitchFamily="34" charset="-128"/>
            </a:endParaRPr>
          </a:p>
          <a:p>
            <a:pPr marL="228600" lvl="1" algn="just">
              <a:spcBef>
                <a:spcPts val="1200"/>
              </a:spcBef>
              <a:spcAft>
                <a:spcPts val="600"/>
              </a:spcAft>
              <a:buClr>
                <a:srgbClr val="002060"/>
              </a:buClr>
              <a:buFont typeface="Arial" panose="020B0604020202020204" pitchFamily="34" charset="0"/>
              <a:buChar char="•"/>
              <a:defRPr/>
            </a:pPr>
            <a:r>
              <a:rPr lang="de-DE" altLang="en-US" sz="2400">
                <a:ea typeface="MS PGothic" panose="020B0600070205080204" pitchFamily="34" charset="-128"/>
              </a:rPr>
              <a:t>Xử trí cấp cứu trường hợp phản vệ theo Hướng dẫn Thông tư 51/TT-BYT ngày 29/12/2017.</a:t>
            </a:r>
          </a:p>
          <a:p>
            <a:pPr marL="228600" lvl="1" algn="just">
              <a:spcBef>
                <a:spcPts val="1200"/>
              </a:spcBef>
              <a:spcAft>
                <a:spcPts val="600"/>
              </a:spcAft>
              <a:buClr>
                <a:srgbClr val="002060"/>
              </a:buClr>
              <a:buFont typeface="Arial" panose="020B0604020202020204" pitchFamily="34" charset="0"/>
              <a:buChar char="•"/>
              <a:defRPr/>
            </a:pPr>
            <a:r>
              <a:rPr lang="en-US" altLang="en-US" sz="2400">
                <a:solidFill>
                  <a:srgbClr val="C00000"/>
                </a:solidFill>
              </a:rPr>
              <a:t>C</a:t>
            </a:r>
            <a:r>
              <a:rPr lang="vi-VN" altLang="en-US" sz="2400">
                <a:solidFill>
                  <a:srgbClr val="C00000"/>
                </a:solidFill>
              </a:rPr>
              <a:t>ung cấp </a:t>
            </a:r>
            <a:r>
              <a:rPr lang="en-US" altLang="en-US" sz="2400">
                <a:solidFill>
                  <a:srgbClr val="C00000"/>
                </a:solidFill>
              </a:rPr>
              <a:t>số điện thoại của cơ</a:t>
            </a:r>
            <a:r>
              <a:rPr lang="vi-VN" altLang="en-US" sz="2400">
                <a:solidFill>
                  <a:srgbClr val="C00000"/>
                </a:solidFill>
              </a:rPr>
              <a:t> sở tiêm chủng </a:t>
            </a:r>
            <a:r>
              <a:rPr lang="en-US" altLang="en-US" sz="2400">
                <a:solidFill>
                  <a:srgbClr val="C00000"/>
                </a:solidFill>
              </a:rPr>
              <a:t>để người được tiêm chủng liên hệ khi cần</a:t>
            </a:r>
            <a:r>
              <a:rPr lang="vi-VN" altLang="en-US" sz="2400">
                <a:solidFill>
                  <a:srgbClr val="C00000"/>
                </a:solidFill>
              </a:rPr>
              <a:t>.</a:t>
            </a:r>
            <a:endParaRPr lang="en-US" altLang="en-US" sz="2400">
              <a:solidFill>
                <a:srgbClr val="C00000"/>
              </a:solidFill>
            </a:endParaRPr>
          </a:p>
          <a:p>
            <a:pPr marL="228600" lvl="1" algn="just">
              <a:spcBef>
                <a:spcPts val="1200"/>
              </a:spcBef>
              <a:spcAft>
                <a:spcPts val="600"/>
              </a:spcAft>
              <a:buClr>
                <a:srgbClr val="002060"/>
              </a:buClr>
              <a:buFont typeface="Arial" panose="020B0604020202020204" pitchFamily="34" charset="0"/>
              <a:buChar char="•"/>
              <a:defRPr/>
            </a:pPr>
            <a:endParaRPr lang="de-DE" altLang="en-US" sz="2400">
              <a:solidFill>
                <a:srgbClr val="002060"/>
              </a:solidFill>
              <a:ea typeface="MS PGothic" panose="020B0600070205080204" pitchFamily="34" charset="-128"/>
            </a:endParaRPr>
          </a:p>
          <a:p>
            <a:pPr marL="228600" lvl="1" algn="just">
              <a:spcBef>
                <a:spcPts val="1200"/>
              </a:spcBef>
              <a:spcAft>
                <a:spcPts val="600"/>
              </a:spcAft>
              <a:buClr>
                <a:srgbClr val="002060"/>
              </a:buClr>
              <a:buFont typeface="Wingdings" panose="05000000000000000000" pitchFamily="2" charset="2"/>
              <a:buNone/>
              <a:defRPr/>
            </a:pPr>
            <a:endParaRPr lang="de-DE" altLang="en-US" sz="2400">
              <a:solidFill>
                <a:srgbClr val="002060"/>
              </a:solidFill>
              <a:ea typeface="MS PGothic" panose="020B0600070205080204" pitchFamily="34" charset="-128"/>
            </a:endParaRPr>
          </a:p>
          <a:p>
            <a:pPr marL="228600" lvl="1" algn="just">
              <a:spcBef>
                <a:spcPts val="1200"/>
              </a:spcBef>
              <a:spcAft>
                <a:spcPts val="600"/>
              </a:spcAft>
              <a:buClr>
                <a:srgbClr val="002060"/>
              </a:buClr>
              <a:buFont typeface="Arial" panose="020B0604020202020204" pitchFamily="34" charset="0"/>
              <a:buChar char="•"/>
              <a:defRPr/>
            </a:pPr>
            <a:endParaRPr lang="de-DE" altLang="en-US" sz="2400">
              <a:solidFill>
                <a:srgbClr val="002060"/>
              </a:solidFill>
              <a:ea typeface="MS PGothic" panose="020B0600070205080204" pitchFamily="34" charset="-128"/>
            </a:endParaRPr>
          </a:p>
        </p:txBody>
      </p:sp>
      <p:sp>
        <p:nvSpPr>
          <p:cNvPr id="134147" name="Title 1"/>
          <p:cNvSpPr>
            <a:spLocks noGrp="1"/>
          </p:cNvSpPr>
          <p:nvPr>
            <p:ph type="title"/>
          </p:nvPr>
        </p:nvSpPr>
        <p:spPr>
          <a:xfrm>
            <a:off x="381000" y="0"/>
            <a:ext cx="11625263" cy="893763"/>
          </a:xfrm>
        </p:spPr>
        <p:txBody>
          <a:bodyPr/>
          <a:lstStyle/>
          <a:p>
            <a:pPr algn="ctr"/>
            <a:r>
              <a:rPr lang="en-US" altLang="en-US" cap="none">
                <a:ea typeface="MS PGothic" panose="020B0600070205080204" pitchFamily="34" charset="-128"/>
              </a:rPr>
              <a:t>Giám sát, xử trí phản ứng sau tiêm chủng</a:t>
            </a:r>
            <a:endParaRPr lang="en-US" altLang="en-US" cap="none" baseline="-25000">
              <a:ea typeface="MS PGothic" panose="020B0600070205080204" pitchFamily="34" charset="-128"/>
            </a:endParaRPr>
          </a:p>
        </p:txBody>
      </p:sp>
    </p:spTree>
    <p:extLst>
      <p:ext uri="{BB962C8B-B14F-4D97-AF65-F5344CB8AC3E}">
        <p14:creationId xmlns:p14="http://schemas.microsoft.com/office/powerpoint/2010/main" val="252798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514350" y="1630363"/>
            <a:ext cx="11174413" cy="4997450"/>
          </a:xfrm>
        </p:spPr>
        <p:txBody>
          <a:bodyPr/>
          <a:lstStyle/>
          <a:p>
            <a:pPr marL="0" indent="0" algn="just">
              <a:spcBef>
                <a:spcPts val="600"/>
              </a:spcBef>
              <a:spcAft>
                <a:spcPts val="600"/>
              </a:spcAft>
              <a:buClr>
                <a:srgbClr val="002060"/>
              </a:buClr>
              <a:buFont typeface="Wingdings" panose="05000000000000000000" pitchFamily="2" charset="2"/>
              <a:buNone/>
            </a:pPr>
            <a:r>
              <a:rPr lang="it-IT" altLang="en-US" b="1" u="sng">
                <a:solidFill>
                  <a:srgbClr val="002060"/>
                </a:solidFill>
                <a:ea typeface="MS PGothic" panose="020B0600070205080204" pitchFamily="34" charset="-128"/>
              </a:rPr>
              <a:t>Tại điểm tiêm chủng</a:t>
            </a:r>
            <a:endParaRPr lang="de-DE" altLang="en-US">
              <a:solidFill>
                <a:srgbClr val="002060"/>
              </a:solidFill>
              <a:ea typeface="MS PGothic" panose="020B0600070205080204" pitchFamily="34" charset="-128"/>
            </a:endParaRPr>
          </a:p>
          <a:p>
            <a:pPr lvl="1" algn="just">
              <a:spcBef>
                <a:spcPts val="600"/>
              </a:spcBef>
              <a:spcAft>
                <a:spcPts val="600"/>
              </a:spcAft>
              <a:buClr>
                <a:srgbClr val="002060"/>
              </a:buClr>
            </a:pPr>
            <a:r>
              <a:rPr lang="de-DE" altLang="en-US" sz="2400">
                <a:ea typeface="MS PGothic" panose="020B0600070205080204" pitchFamily="34" charset="-128"/>
              </a:rPr>
              <a:t>Yêu cầu đối tượng tiêm chủng ở lại theo dõi 30 phút để phát hiện sớm các trường hợp phản ứng sau tiêm chủng. Lưu ý các dấu hiệu khó chịu, buồn nôn, phát ban, sưng tại chỗ tiêm có thể là các biểu hiện của phản ứng dị ứng.</a:t>
            </a:r>
          </a:p>
          <a:p>
            <a:pPr lvl="1" algn="just">
              <a:spcBef>
                <a:spcPts val="600"/>
              </a:spcBef>
              <a:spcAft>
                <a:spcPts val="600"/>
              </a:spcAft>
              <a:buClr>
                <a:srgbClr val="002060"/>
              </a:buClr>
            </a:pPr>
            <a:r>
              <a:rPr lang="de-DE" altLang="en-US" sz="2400">
                <a:ea typeface="MS PGothic" panose="020B0600070205080204" pitchFamily="34" charset="-128"/>
              </a:rPr>
              <a:t>Hướng dẫn đối tượng tiêm chủng theo dõi tại nhà và thông báo cho cán bộ y tế khi có các dấu hiệu: </a:t>
            </a:r>
          </a:p>
          <a:p>
            <a:pPr lvl="1" algn="just">
              <a:spcBef>
                <a:spcPts val="600"/>
              </a:spcBef>
              <a:spcAft>
                <a:spcPts val="600"/>
              </a:spcAft>
              <a:buClr>
                <a:srgbClr val="002060"/>
              </a:buClr>
              <a:buFont typeface="Wingdings" panose="05000000000000000000" pitchFamily="2" charset="2"/>
              <a:buNone/>
            </a:pPr>
            <a:endParaRPr lang="de-DE" altLang="en-US" sz="2400">
              <a:ea typeface="MS PGothic" panose="020B0600070205080204" pitchFamily="34" charset="-128"/>
            </a:endParaRPr>
          </a:p>
          <a:p>
            <a:pPr lvl="1" algn="just">
              <a:spcBef>
                <a:spcPts val="600"/>
              </a:spcBef>
              <a:spcAft>
                <a:spcPts val="600"/>
              </a:spcAft>
              <a:buClr>
                <a:srgbClr val="002060"/>
              </a:buClr>
              <a:buFont typeface="Arial" panose="020B0604020202020204" pitchFamily="34" charset="0"/>
              <a:buChar char="•"/>
            </a:pPr>
            <a:endParaRPr lang="de-DE" altLang="en-US" sz="2800">
              <a:ea typeface="MS PGothic" panose="020B060007020508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50963933"/>
              </p:ext>
            </p:extLst>
          </p:nvPr>
        </p:nvGraphicFramePr>
        <p:xfrm>
          <a:off x="1727200" y="4327525"/>
          <a:ext cx="8128000" cy="2301875"/>
        </p:xfrm>
        <a:graphic>
          <a:graphicData uri="http://schemas.openxmlformats.org/drawingml/2006/table">
            <a:tbl>
              <a:tblPr firstRow="1" bandRow="1">
                <a:tableStyleId>{5C22544A-7EE6-4342-B048-85BDC9FD1C3A}</a:tableStyleId>
              </a:tblPr>
              <a:tblGrid>
                <a:gridCol w="4946555">
                  <a:extLst>
                    <a:ext uri="{9D8B030D-6E8A-4147-A177-3AD203B41FA5}">
                      <a16:colId xmlns:a16="http://schemas.microsoft.com/office/drawing/2014/main" val="20000"/>
                    </a:ext>
                  </a:extLst>
                </a:gridCol>
                <a:gridCol w="3181445">
                  <a:extLst>
                    <a:ext uri="{9D8B030D-6E8A-4147-A177-3AD203B41FA5}">
                      <a16:colId xmlns:a16="http://schemas.microsoft.com/office/drawing/2014/main" val="20001"/>
                    </a:ext>
                  </a:extLst>
                </a:gridCol>
              </a:tblGrid>
              <a:tr h="2301875">
                <a:tc>
                  <a:txBody>
                    <a:bodyPr/>
                    <a:lstStyle/>
                    <a:p>
                      <a:pPr lvl="1" algn="just">
                        <a:spcBef>
                          <a:spcPts val="600"/>
                        </a:spcBef>
                        <a:spcAft>
                          <a:spcPts val="0"/>
                        </a:spcAft>
                        <a:buClr>
                          <a:srgbClr val="002060"/>
                        </a:buClr>
                        <a:buFont typeface="Arial" pitchFamily="34" charset="0"/>
                        <a:buChar char="•"/>
                        <a:tabLst>
                          <a:tab pos="800100" algn="l"/>
                        </a:tabLst>
                        <a:defRPr/>
                      </a:pPr>
                      <a:r>
                        <a:rPr lang="vi-VN" sz="2000" b="0" dirty="0">
                          <a:solidFill>
                            <a:schemeClr val="tx1"/>
                          </a:solidFill>
                        </a:rPr>
                        <a:t>Đau/sưng tại chỗ tiêm</a:t>
                      </a:r>
                      <a:endParaRPr lang="en-US" sz="2000" b="0" dirty="0">
                        <a:solidFill>
                          <a:schemeClr val="tx1"/>
                        </a:solidFill>
                      </a:endParaRPr>
                    </a:p>
                    <a:p>
                      <a:pPr lvl="1" algn="just">
                        <a:spcBef>
                          <a:spcPts val="600"/>
                        </a:spcBef>
                        <a:spcAft>
                          <a:spcPts val="0"/>
                        </a:spcAft>
                        <a:buClr>
                          <a:srgbClr val="002060"/>
                        </a:buClr>
                        <a:buFont typeface="Arial" pitchFamily="34" charset="0"/>
                        <a:buChar char="•"/>
                        <a:tabLst>
                          <a:tab pos="800100" algn="l"/>
                        </a:tabLst>
                        <a:defRPr/>
                      </a:pPr>
                      <a:r>
                        <a:rPr lang="vi-VN" sz="2000" b="0" dirty="0">
                          <a:solidFill>
                            <a:schemeClr val="tx1"/>
                          </a:solidFill>
                        </a:rPr>
                        <a:t>Nôn/buồn nôn</a:t>
                      </a:r>
                      <a:endParaRPr lang="en-US" sz="2000" b="0" dirty="0">
                        <a:solidFill>
                          <a:schemeClr val="tx1"/>
                        </a:solidFill>
                      </a:endParaRPr>
                    </a:p>
                    <a:p>
                      <a:pPr lvl="1" algn="just">
                        <a:spcBef>
                          <a:spcPts val="600"/>
                        </a:spcBef>
                        <a:spcAft>
                          <a:spcPts val="0"/>
                        </a:spcAft>
                        <a:buClr>
                          <a:srgbClr val="002060"/>
                        </a:buClr>
                        <a:buFont typeface="Arial" pitchFamily="34" charset="0"/>
                        <a:buChar char="•"/>
                        <a:tabLst>
                          <a:tab pos="800100" algn="l"/>
                        </a:tabLst>
                        <a:defRPr/>
                      </a:pPr>
                      <a:r>
                        <a:rPr lang="vi-VN" sz="2000" b="0" kern="1200" dirty="0">
                          <a:solidFill>
                            <a:schemeClr val="tx1"/>
                          </a:solidFill>
                          <a:latin typeface="+mn-lt"/>
                          <a:ea typeface="+mn-ea"/>
                          <a:cs typeface="+mn-cs"/>
                        </a:rPr>
                        <a:t>Tiêu chảy/đau bụ</a:t>
                      </a:r>
                      <a:r>
                        <a:rPr lang="en-US" sz="2000" b="0" kern="1200" dirty="0" err="1">
                          <a:solidFill>
                            <a:schemeClr val="tx1"/>
                          </a:solidFill>
                          <a:latin typeface="+mn-lt"/>
                          <a:ea typeface="+mn-ea"/>
                          <a:cs typeface="+mn-cs"/>
                        </a:rPr>
                        <a:t>ng</a:t>
                      </a:r>
                      <a:endParaRPr lang="en-US" sz="2000" b="1" kern="1200" dirty="0">
                        <a:solidFill>
                          <a:schemeClr val="tx1"/>
                        </a:solidFill>
                        <a:effectLst/>
                        <a:latin typeface="+mn-lt"/>
                        <a:ea typeface="+mn-ea"/>
                        <a:cs typeface="+mn-cs"/>
                      </a:endParaRPr>
                    </a:p>
                    <a:p>
                      <a:pPr lvl="1" algn="just">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effectLst/>
                          <a:latin typeface="+mn-lt"/>
                          <a:ea typeface="+mn-ea"/>
                          <a:cs typeface="+mn-cs"/>
                        </a:rPr>
                        <a:t>Sốt</a:t>
                      </a:r>
                      <a:r>
                        <a:rPr lang="en-US" sz="2000" b="0" kern="1200" dirty="0">
                          <a:solidFill>
                            <a:schemeClr val="tx1"/>
                          </a:solidFill>
                          <a:effectLst/>
                          <a:latin typeface="+mn-lt"/>
                          <a:ea typeface="+mn-ea"/>
                          <a:cs typeface="+mn-cs"/>
                        </a:rPr>
                        <a:t> </a:t>
                      </a:r>
                      <a:r>
                        <a:rPr lang="vi-VN" sz="2000" b="0" dirty="0">
                          <a:solidFill>
                            <a:schemeClr val="tx1"/>
                          </a:solidFill>
                          <a:effectLst/>
                          <a:latin typeface="+mn-lt"/>
                          <a:ea typeface="MS Mincho"/>
                        </a:rPr>
                        <a:t>≥37,5⁰</a:t>
                      </a:r>
                      <a:r>
                        <a:rPr lang="en-US" sz="2000" b="0" dirty="0">
                          <a:solidFill>
                            <a:schemeClr val="tx1"/>
                          </a:solidFill>
                          <a:effectLst/>
                          <a:latin typeface="+mn-lt"/>
                          <a:ea typeface="MS Mincho"/>
                        </a:rPr>
                        <a:t>C</a:t>
                      </a:r>
                    </a:p>
                    <a:p>
                      <a:pPr lvl="1" algn="just">
                        <a:spcBef>
                          <a:spcPts val="600"/>
                        </a:spcBef>
                        <a:spcAft>
                          <a:spcPts val="0"/>
                        </a:spcAft>
                        <a:buClr>
                          <a:srgbClr val="002060"/>
                        </a:buClr>
                        <a:buFont typeface="Arial" pitchFamily="34" charset="0"/>
                        <a:buChar char="•"/>
                        <a:tabLst>
                          <a:tab pos="800100" algn="l"/>
                        </a:tabLst>
                        <a:defRPr/>
                      </a:pPr>
                      <a:r>
                        <a:rPr lang="en-US" sz="2000" b="0" dirty="0" err="1">
                          <a:solidFill>
                            <a:schemeClr val="tx1"/>
                          </a:solidFill>
                          <a:effectLst/>
                          <a:latin typeface="+mn-lt"/>
                          <a:ea typeface="MS Mincho"/>
                        </a:rPr>
                        <a:t>Phát</a:t>
                      </a:r>
                      <a:r>
                        <a:rPr lang="en-US" sz="2000" b="0" baseline="0" dirty="0">
                          <a:solidFill>
                            <a:schemeClr val="tx1"/>
                          </a:solidFill>
                          <a:effectLst/>
                          <a:latin typeface="+mn-lt"/>
                          <a:ea typeface="MS Mincho"/>
                        </a:rPr>
                        <a:t> ban </a:t>
                      </a:r>
                      <a:r>
                        <a:rPr lang="en-US" sz="2000" b="0" baseline="0" dirty="0" err="1">
                          <a:solidFill>
                            <a:schemeClr val="tx1"/>
                          </a:solidFill>
                          <a:effectLst/>
                          <a:latin typeface="+mn-lt"/>
                          <a:ea typeface="MS Mincho"/>
                        </a:rPr>
                        <a:t>nổi</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mẩn</a:t>
                      </a:r>
                      <a:r>
                        <a:rPr lang="en-US" sz="2000" b="0" baseline="0" dirty="0">
                          <a:solidFill>
                            <a:schemeClr val="tx1"/>
                          </a:solidFill>
                          <a:effectLst/>
                          <a:latin typeface="+mn-lt"/>
                          <a:ea typeface="MS Mincho"/>
                        </a:rPr>
                        <a:t>/</a:t>
                      </a:r>
                      <a:r>
                        <a:rPr lang="en-US" sz="2000" b="0" baseline="0" dirty="0" err="1">
                          <a:solidFill>
                            <a:schemeClr val="tx1"/>
                          </a:solidFill>
                          <a:effectLst/>
                          <a:latin typeface="+mn-lt"/>
                          <a:ea typeface="MS Mincho"/>
                        </a:rPr>
                        <a:t>ngứa</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ngoài</a:t>
                      </a:r>
                      <a:r>
                        <a:rPr lang="en-US" sz="2000" b="0" baseline="0" dirty="0">
                          <a:solidFill>
                            <a:schemeClr val="tx1"/>
                          </a:solidFill>
                          <a:effectLst/>
                          <a:latin typeface="+mn-lt"/>
                          <a:ea typeface="MS Mincho"/>
                        </a:rPr>
                        <a:t> da</a:t>
                      </a:r>
                    </a:p>
                    <a:p>
                      <a:pPr lvl="1" algn="just">
                        <a:spcBef>
                          <a:spcPts val="600"/>
                        </a:spcBef>
                        <a:spcAft>
                          <a:spcPts val="0"/>
                        </a:spcAft>
                        <a:buClr>
                          <a:srgbClr val="002060"/>
                        </a:buClr>
                        <a:buFont typeface="Arial" pitchFamily="34" charset="0"/>
                        <a:buChar char="•"/>
                        <a:tabLst>
                          <a:tab pos="800100" algn="l"/>
                        </a:tabLst>
                        <a:defRPr/>
                      </a:pPr>
                      <a:r>
                        <a:rPr lang="en-US" sz="2000" b="0" baseline="0" dirty="0" err="1">
                          <a:solidFill>
                            <a:schemeClr val="tx1"/>
                          </a:solidFill>
                          <a:effectLst/>
                          <a:latin typeface="+mn-lt"/>
                          <a:ea typeface="MS Mincho"/>
                        </a:rPr>
                        <a:t>Bồn</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chồn</a:t>
                      </a:r>
                      <a:r>
                        <a:rPr lang="en-US" sz="2000" b="0" baseline="0" dirty="0">
                          <a:solidFill>
                            <a:schemeClr val="tx1"/>
                          </a:solidFill>
                          <a:effectLst/>
                          <a:latin typeface="+mn-lt"/>
                          <a:ea typeface="MS Mincho"/>
                        </a:rPr>
                        <a:t>/</a:t>
                      </a:r>
                      <a:r>
                        <a:rPr lang="en-US" sz="2000" b="0" baseline="0" dirty="0" err="1">
                          <a:solidFill>
                            <a:schemeClr val="tx1"/>
                          </a:solidFill>
                          <a:effectLst/>
                          <a:latin typeface="+mn-lt"/>
                          <a:ea typeface="MS Mincho"/>
                        </a:rPr>
                        <a:t>khó</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chịu</a:t>
                      </a:r>
                      <a:endParaRPr lang="en-US" sz="2000" b="0" baseline="0" dirty="0">
                        <a:solidFill>
                          <a:schemeClr val="tx1"/>
                        </a:solidFill>
                        <a:effectLst/>
                        <a:latin typeface="+mn-lt"/>
                        <a:ea typeface="MS Mincho"/>
                      </a:endParaRPr>
                    </a:p>
                  </a:txBody>
                  <a:tcPr marT="45714" marB="45714">
                    <a:noFill/>
                  </a:tcPr>
                </a:tc>
                <a:tc>
                  <a:txBody>
                    <a:bodyPr/>
                    <a:lstStyle/>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Đau</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họng</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Chảy</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nước</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mũi</a:t>
                      </a:r>
                      <a:r>
                        <a:rPr lang="en-US" sz="2000" b="0" kern="1200" dirty="0">
                          <a:solidFill>
                            <a:schemeClr val="tx1"/>
                          </a:solidFill>
                          <a:latin typeface="+mn-lt"/>
                          <a:ea typeface="+mn-ea"/>
                          <a:cs typeface="+mn-cs"/>
                        </a:rPr>
                        <a:t>, ho</a:t>
                      </a: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Ớn</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lạnh</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Chóng</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mặt</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nổi</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hạch</a:t>
                      </a:r>
                      <a:endParaRPr lang="en-US" sz="2000" b="0" kern="1200" dirty="0">
                        <a:solidFill>
                          <a:schemeClr val="tx1"/>
                        </a:solidFill>
                        <a:latin typeface="+mn-lt"/>
                        <a:ea typeface="+mn-ea"/>
                        <a:cs typeface="+mn-cs"/>
                      </a:endParaRPr>
                    </a:p>
                    <a:p>
                      <a:pPr marL="457200" marR="0" lvl="1" indent="-285750" algn="just" defTabSz="914400" rtl="0" eaLnBrk="1" latinLnBrk="0" hangingPunct="1">
                        <a:spcBef>
                          <a:spcPts val="600"/>
                        </a:spcBef>
                        <a:spcAft>
                          <a:spcPts val="0"/>
                        </a:spcAft>
                        <a:buClr>
                          <a:srgbClr val="002060"/>
                        </a:buClr>
                        <a:buFont typeface="Arial" pitchFamily="34" charset="0"/>
                        <a:buChar char="•"/>
                        <a:tabLst>
                          <a:tab pos="800100" algn="l"/>
                        </a:tabLst>
                        <a:defRPr/>
                      </a:pPr>
                      <a:r>
                        <a:rPr lang="en-US" sz="2000" b="0" kern="1200" dirty="0" err="1">
                          <a:solidFill>
                            <a:schemeClr val="tx1"/>
                          </a:solidFill>
                          <a:latin typeface="+mn-lt"/>
                          <a:ea typeface="+mn-ea"/>
                          <a:cs typeface="+mn-cs"/>
                        </a:rPr>
                        <a:t>Khó</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thở</a:t>
                      </a:r>
                      <a:r>
                        <a:rPr lang="en-US" sz="2000" b="0" kern="1200" dirty="0">
                          <a:solidFill>
                            <a:schemeClr val="tx1"/>
                          </a:solidFill>
                          <a:latin typeface="+mn-lt"/>
                          <a:ea typeface="+mn-ea"/>
                          <a:cs typeface="+mn-cs"/>
                        </a:rPr>
                        <a:t>/</a:t>
                      </a:r>
                      <a:r>
                        <a:rPr lang="en-US" sz="2000" b="0" kern="1200" dirty="0" err="1">
                          <a:solidFill>
                            <a:schemeClr val="tx1"/>
                          </a:solidFill>
                          <a:latin typeface="+mn-lt"/>
                          <a:ea typeface="+mn-ea"/>
                          <a:cs typeface="+mn-cs"/>
                        </a:rPr>
                        <a:t>thở</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khò</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khè</a:t>
                      </a:r>
                      <a:endParaRPr lang="en-US" sz="2000" b="0" kern="1200" dirty="0">
                        <a:solidFill>
                          <a:schemeClr val="tx1"/>
                        </a:solidFill>
                        <a:latin typeface="+mn-lt"/>
                        <a:ea typeface="+mn-ea"/>
                        <a:cs typeface="+mn-cs"/>
                      </a:endParaRPr>
                    </a:p>
                    <a:p>
                      <a:pPr marL="457200" marR="0" lvl="1" indent="-285750" algn="just" defTabSz="914400" rtl="0" eaLnBrk="1" fontAlgn="auto" latinLnBrk="0" hangingPunct="1">
                        <a:lnSpc>
                          <a:spcPct val="100000"/>
                        </a:lnSpc>
                        <a:spcBef>
                          <a:spcPts val="600"/>
                        </a:spcBef>
                        <a:spcAft>
                          <a:spcPts val="0"/>
                        </a:spcAft>
                        <a:buClr>
                          <a:srgbClr val="002060"/>
                        </a:buClr>
                        <a:buSzTx/>
                        <a:buFont typeface="Arial" pitchFamily="34" charset="0"/>
                        <a:buChar char="•"/>
                        <a:tabLst>
                          <a:tab pos="800100" algn="l"/>
                        </a:tabLst>
                        <a:defRPr/>
                      </a:pPr>
                      <a:r>
                        <a:rPr lang="en-US" sz="2000" b="0" baseline="0" dirty="0" err="1">
                          <a:solidFill>
                            <a:schemeClr val="tx1"/>
                          </a:solidFill>
                          <a:effectLst/>
                          <a:latin typeface="+mn-lt"/>
                          <a:ea typeface="MS Mincho"/>
                        </a:rPr>
                        <a:t>Các</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triệu</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chứng</a:t>
                      </a:r>
                      <a:r>
                        <a:rPr lang="en-US" sz="2000" b="0" baseline="0" dirty="0">
                          <a:solidFill>
                            <a:schemeClr val="tx1"/>
                          </a:solidFill>
                          <a:effectLst/>
                          <a:latin typeface="+mn-lt"/>
                          <a:ea typeface="MS Mincho"/>
                        </a:rPr>
                        <a:t> </a:t>
                      </a:r>
                      <a:r>
                        <a:rPr lang="en-US" sz="2000" b="0" baseline="0" dirty="0" err="1">
                          <a:solidFill>
                            <a:schemeClr val="tx1"/>
                          </a:solidFill>
                          <a:effectLst/>
                          <a:latin typeface="+mn-lt"/>
                          <a:ea typeface="MS Mincho"/>
                        </a:rPr>
                        <a:t>khác</a:t>
                      </a:r>
                      <a:endParaRPr lang="en-US" sz="2000" b="0" kern="1200" dirty="0">
                        <a:solidFill>
                          <a:schemeClr val="tx1"/>
                        </a:solidFill>
                        <a:latin typeface="+mn-lt"/>
                        <a:ea typeface="+mn-ea"/>
                        <a:cs typeface="+mn-cs"/>
                      </a:endParaRPr>
                    </a:p>
                  </a:txBody>
                  <a:tcPr marL="68580" marR="68580" marT="0" marB="0">
                    <a:noFill/>
                  </a:tcPr>
                </a:tc>
                <a:extLst>
                  <a:ext uri="{0D108BD9-81ED-4DB2-BD59-A6C34878D82A}">
                    <a16:rowId xmlns:a16="http://schemas.microsoft.com/office/drawing/2014/main" val="10000"/>
                  </a:ext>
                </a:extLst>
              </a:tr>
            </a:tbl>
          </a:graphicData>
        </a:graphic>
      </p:graphicFrame>
      <p:sp>
        <p:nvSpPr>
          <p:cNvPr id="6" name="Title 1"/>
          <p:cNvSpPr>
            <a:spLocks noGrp="1"/>
          </p:cNvSpPr>
          <p:nvPr>
            <p:ph type="title"/>
          </p:nvPr>
        </p:nvSpPr>
        <p:spPr>
          <a:xfrm>
            <a:off x="371272" y="301557"/>
            <a:ext cx="11625263" cy="893763"/>
          </a:xfrm>
        </p:spPr>
        <p:txBody>
          <a:bodyPr/>
          <a:lstStyle/>
          <a:p>
            <a:pPr algn="ctr"/>
            <a:r>
              <a:rPr lang="en-US" altLang="en-US" cap="none">
                <a:ea typeface="MS PGothic" panose="020B0600070205080204" pitchFamily="34" charset="-128"/>
              </a:rPr>
              <a:t>Giám sát, xử trí phản ứng sau tiêm chủng</a:t>
            </a:r>
            <a:endParaRPr lang="en-US" altLang="en-US" cap="none" baseline="-25000">
              <a:ea typeface="MS PGothic" panose="020B0600070205080204" pitchFamily="34" charset="-128"/>
            </a:endParaRPr>
          </a:p>
        </p:txBody>
      </p:sp>
    </p:spTree>
    <p:extLst>
      <p:ext uri="{BB962C8B-B14F-4D97-AF65-F5344CB8AC3E}">
        <p14:creationId xmlns:p14="http://schemas.microsoft.com/office/powerpoint/2010/main" val="386562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F7BCFEA-7FB6-4602-8829-E9539501738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Các lưu ý</a:t>
            </a:r>
            <a:br>
              <a:rPr lang="en-US" sz="7200" kern="1200">
                <a:solidFill>
                  <a:schemeClr val="tx1"/>
                </a:solidFill>
                <a:latin typeface="+mj-lt"/>
                <a:ea typeface="+mj-ea"/>
                <a:cs typeface="+mj-cs"/>
              </a:rPr>
            </a:br>
            <a:r>
              <a:rPr lang="en-US" sz="7200" kern="1200">
                <a:solidFill>
                  <a:schemeClr val="tx1"/>
                </a:solidFill>
                <a:latin typeface="+mj-lt"/>
                <a:ea typeface="+mj-ea"/>
                <a:cs typeface="+mj-cs"/>
              </a:rPr>
              <a:t>tiêm chủng an toàn </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95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1105312" y="425644"/>
            <a:ext cx="9840913" cy="881062"/>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lIns="0" tIns="0" rIns="0" bIns="0" anchor="ctr"/>
          <a:lstStyle>
            <a:lvl1pPr defTabSz="912813">
              <a:spcBef>
                <a:spcPct val="80000"/>
              </a:spcBef>
              <a:buClr>
                <a:schemeClr val="accent2"/>
              </a:buClr>
              <a:buSzPct val="80000"/>
              <a:buFont typeface="Wingdings" panose="05000000000000000000" pitchFamily="2" charset="2"/>
              <a:buChar char="l"/>
              <a:defRPr sz="25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804863" indent="-280988" defTabSz="912813">
              <a:spcBef>
                <a:spcPct val="20000"/>
              </a:spcBef>
              <a:buClr>
                <a:schemeClr val="accent2"/>
              </a:buClr>
              <a:buFont typeface="Arial" panose="020B0604020202020204" pitchFamily="34" charset="0"/>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55713" indent="-269875" defTabSz="912813">
              <a:spcBef>
                <a:spcPct val="20000"/>
              </a:spcBef>
              <a:buClr>
                <a:schemeClr val="accent1"/>
              </a:buClr>
              <a:buChar char="•"/>
              <a:defRPr sz="2100">
                <a:solidFill>
                  <a:schemeClr val="tx1"/>
                </a:solidFill>
                <a:latin typeface="Arial Narrow" panose="020B0606020202030204" pitchFamily="34" charset="0"/>
                <a:ea typeface="Arial" panose="020B0604020202020204" pitchFamily="34" charset="0"/>
                <a:cs typeface="Arial" panose="020B0604020202020204" pitchFamily="34" charset="0"/>
              </a:defRPr>
            </a:lvl3pPr>
            <a:lvl4pPr marL="1663700" indent="-225425" defTabSz="912813">
              <a:spcBef>
                <a:spcPct val="20000"/>
              </a:spcBef>
              <a:buClr>
                <a:schemeClr val="accent1"/>
              </a:buClr>
              <a:buChar char="–"/>
              <a:defRPr sz="2100">
                <a:solidFill>
                  <a:schemeClr val="tx1"/>
                </a:solidFill>
                <a:latin typeface="Arial Narrow" panose="020B0606020202030204" pitchFamily="34" charset="0"/>
                <a:ea typeface="Arial" panose="020B0604020202020204" pitchFamily="34" charset="0"/>
                <a:cs typeface="Arial" panose="020B0604020202020204" pitchFamily="34" charset="0"/>
              </a:defRPr>
            </a:lvl4pPr>
            <a:lvl5pPr marL="1987550" indent="-144463"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4447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019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3591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16350" indent="-144463"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nl-NL" altLang="vi-VN" sz="2800" b="1">
                <a:solidFill>
                  <a:srgbClr val="C00000"/>
                </a:solidFill>
                <a:cs typeface="Times New Roman" panose="02020603050405020304" pitchFamily="18" charset="0"/>
              </a:rPr>
              <a:t>Tổ chức tiêm ở trường học đạt tỉ lệ và đảm bảo an toàn tiêm chủng cần lưu ý:</a:t>
            </a:r>
            <a:endParaRPr lang="en-US" altLang="vi-VN" sz="2800" b="1">
              <a:solidFill>
                <a:srgbClr val="C00000"/>
              </a:solidFill>
            </a:endParaRPr>
          </a:p>
        </p:txBody>
      </p:sp>
      <p:sp>
        <p:nvSpPr>
          <p:cNvPr id="55299" name="Rectangle 3"/>
          <p:cNvSpPr>
            <a:spLocks noChangeArrowheads="1"/>
          </p:cNvSpPr>
          <p:nvPr/>
        </p:nvSpPr>
        <p:spPr bwMode="auto">
          <a:xfrm>
            <a:off x="756784" y="1579632"/>
            <a:ext cx="10944225" cy="4909036"/>
          </a:xfrm>
          <a:prstGeom prst="rect">
            <a:avLst/>
          </a:prstGeom>
          <a:solidFill>
            <a:schemeClr val="accent4">
              <a:lumMod val="20000"/>
              <a:lumOff val="80000"/>
            </a:schemeClr>
          </a:solidFill>
          <a:ln w="28575">
            <a:solidFill>
              <a:schemeClr val="bg1">
                <a:lumMod val="50000"/>
                <a:lumOff val="50000"/>
              </a:schemeClr>
            </a:solidFill>
            <a:miter lim="800000"/>
            <a:headEnd/>
            <a:tailEnd/>
          </a:ln>
          <a:extLst/>
        </p:spPr>
        <p:txBody>
          <a:bodyPr lIns="182880" tIns="182880" bIns="274320">
            <a:spAutoFit/>
          </a:bodyPr>
          <a:lstStyle>
            <a:lvl1pPr marL="342900" indent="-342900">
              <a:defRPr sz="3900" b="1">
                <a:solidFill>
                  <a:srgbClr val="000066"/>
                </a:solidFill>
                <a:latin typeface="Arial" panose="020B0604020202020204" pitchFamily="34" charset="0"/>
                <a:ea typeface="MS PGothic" panose="020B0600070205080204" pitchFamily="34" charset="-128"/>
              </a:defRPr>
            </a:lvl1pPr>
            <a:lvl2pPr marL="742950" indent="-285750">
              <a:defRPr sz="3900" b="1">
                <a:solidFill>
                  <a:srgbClr val="000066"/>
                </a:solidFill>
                <a:latin typeface="Arial" panose="020B0604020202020204" pitchFamily="34" charset="0"/>
                <a:ea typeface="MS PGothic" panose="020B0600070205080204" pitchFamily="34" charset="-128"/>
              </a:defRPr>
            </a:lvl2pPr>
            <a:lvl3pPr marL="1143000" indent="-228600">
              <a:defRPr sz="3900" b="1">
                <a:solidFill>
                  <a:srgbClr val="000066"/>
                </a:solidFill>
                <a:latin typeface="Arial" panose="020B0604020202020204" pitchFamily="34" charset="0"/>
                <a:ea typeface="MS PGothic" panose="020B0600070205080204" pitchFamily="34" charset="-128"/>
              </a:defRPr>
            </a:lvl3pPr>
            <a:lvl4pPr marL="1600200" indent="-228600">
              <a:defRPr sz="3900" b="1">
                <a:solidFill>
                  <a:srgbClr val="000066"/>
                </a:solidFill>
                <a:latin typeface="Arial" panose="020B0604020202020204" pitchFamily="34" charset="0"/>
                <a:ea typeface="MS PGothic" panose="020B0600070205080204" pitchFamily="34" charset="-128"/>
              </a:defRPr>
            </a:lvl4pPr>
            <a:lvl5pPr marL="2057400" indent="-228600">
              <a:defRPr sz="3900" b="1">
                <a:solidFill>
                  <a:srgbClr val="0000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Có kế hoạch theo dõi, giám sát tiến độ cũng như trong tổ chức tiêm vaccine, kịp thời khắc phục các vấn đề phát sinh để việc thực hiện được tốt hơn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Tăng cường hoạt động truyền thông: hướng dẫn, vận động phụ huynh hiểu về tiêm vaccine và sự cần thiết phải tiêm vaccine </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Phối hợp với nhà trường để có nơi tiêm vaccine đủ điều </a:t>
            </a:r>
            <a:r>
              <a:rPr lang="vi-VN" altLang="vi-VN" sz="2200" b="0">
                <a:solidFill>
                  <a:schemeClr val="tx1"/>
                </a:solidFill>
                <a:cs typeface="Times New Roman" panose="02020603050405020304" pitchFamily="18" charset="0"/>
              </a:rPr>
              <a:t>kiện, </a:t>
            </a:r>
            <a:r>
              <a:rPr lang="vi-VN" altLang="vi-VN" sz="2200" b="0">
                <a:solidFill>
                  <a:srgbClr val="C00000"/>
                </a:solidFill>
                <a:cs typeface="Times New Roman" panose="02020603050405020304" pitchFamily="18" charset="0"/>
              </a:rPr>
              <a:t>bố trí đủ chỗ ngồi chờ cho phụ huynh và trẻ tại điểm tiêm chủng</a:t>
            </a:r>
            <a:r>
              <a:rPr lang="nl-NL" altLang="vi-VN" sz="2200" b="0">
                <a:solidFill>
                  <a:schemeClr val="tx1"/>
                </a:solidFill>
                <a:cs typeface="Times New Roman" panose="02020603050405020304" pitchFamily="18" charset="0"/>
              </a:rPr>
              <a:t>, tập huấn kỹ và thực hành đúng về các nội dung triển khai và tổ chức tiêm vaccine cũng như cung ứng đầy đủ các tài liệu cho nhà trường là điều kiện cơ bản để tổ chức tiêm chủng an toàn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Tập huấn cho các đội tiêm vaccine về qui trình tổ chức tiêm vaccine tại trường và tiêm chủng an toàn</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Đội đi tiêm vaccine: đầy đủ thuốc chống sốc và các thiết bị xử trí tối thiểu</a:t>
            </a:r>
            <a:endParaRPr lang="vi-VN" altLang="vi-VN" sz="2200" b="0">
              <a:solidFill>
                <a:schemeClr val="tx1"/>
              </a:solidFill>
              <a:cs typeface="Times New Roman" panose="02020603050405020304" pitchFamily="18" charset="0"/>
            </a:endParaRPr>
          </a:p>
          <a:p>
            <a:pPr>
              <a:spcAft>
                <a:spcPts val="600"/>
              </a:spcAft>
              <a:buFont typeface="Symbol" panose="05050102010706020507" pitchFamily="18" charset="2"/>
              <a:buChar char=""/>
            </a:pPr>
            <a:r>
              <a:rPr lang="nl-NL" altLang="vi-VN" sz="2200" b="0">
                <a:solidFill>
                  <a:schemeClr val="tx1"/>
                </a:solidFill>
                <a:cs typeface="Times New Roman" panose="02020603050405020304" pitchFamily="18" charset="0"/>
              </a:rPr>
              <a:t>Phối hợp với bệnh viện: xe cấp cứu, tiếp nhận xử trí sẳn sàng thường trực</a:t>
            </a:r>
            <a:endParaRPr lang="vi-VN" altLang="vi-VN" sz="2200" b="0">
              <a:solidFill>
                <a:schemeClr val="tx1"/>
              </a:solidFill>
              <a:cs typeface="Times New Roman" panose="02020603050405020304" pitchFamily="18" charset="0"/>
            </a:endParaRPr>
          </a:p>
        </p:txBody>
      </p:sp>
    </p:spTree>
    <p:extLst>
      <p:ext uri="{BB962C8B-B14F-4D97-AF65-F5344CB8AC3E}">
        <p14:creationId xmlns:p14="http://schemas.microsoft.com/office/powerpoint/2010/main" val="268138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179" y="1272109"/>
            <a:ext cx="11106150" cy="5318125"/>
          </a:xfrm>
        </p:spPr>
        <p:txBody>
          <a:bodyPr>
            <a:noAutofit/>
          </a:bodyPr>
          <a:lstStyle/>
          <a:p>
            <a:pPr marL="0" indent="0">
              <a:buNone/>
            </a:pPr>
            <a:r>
              <a:rPr lang="en-US" sz="2200"/>
              <a:t>- DS trẻ sẽ </a:t>
            </a:r>
            <a:r>
              <a:rPr lang="vi-VN" sz="2200"/>
              <a:t>được cập nhật trên Hệ thống quản lý tiêm chủng vắc xin COVID-19, cụ thể:</a:t>
            </a:r>
            <a:endParaRPr lang="en-US" sz="2200"/>
          </a:p>
          <a:p>
            <a:pPr marL="508000" lvl="0"/>
            <a:r>
              <a:rPr lang="vi-VN" sz="2200" b="1"/>
              <a:t>Trường học </a:t>
            </a:r>
            <a:r>
              <a:rPr lang="vi-VN" sz="2200"/>
              <a:t>phụ trách nhập liệu danh sách </a:t>
            </a:r>
            <a:r>
              <a:rPr lang="en-US" sz="2200" smtClean="0"/>
              <a:t>trẻ đã tiêm vào Hệ thống tiêm Covid-19</a:t>
            </a:r>
            <a:r>
              <a:rPr lang="vi-VN" sz="2200" smtClean="0"/>
              <a:t>. </a:t>
            </a:r>
            <a:r>
              <a:rPr lang="vi-VN" sz="2200"/>
              <a:t>Đảm bảo quản lý danh sách trẻ đầy đủ gồm trẻ không đồng thuận tiêm chủng, trẻ đồng thuận tiêm, trẻ có bệnh lý nền, trẻ hoãn tiêm, trẻ đã được tiêm chủng.</a:t>
            </a:r>
            <a:endParaRPr lang="en-US" sz="2200"/>
          </a:p>
          <a:p>
            <a:pPr marL="508000" lvl="0"/>
            <a:r>
              <a:rPr lang="vi-VN" sz="2200" b="1" smtClean="0"/>
              <a:t>TTYT</a:t>
            </a:r>
            <a:r>
              <a:rPr lang="en-US" sz="2200" b="1" smtClean="0"/>
              <a:t>/Phòng Y Tế </a:t>
            </a:r>
            <a:r>
              <a:rPr lang="en-US" sz="2200" smtClean="0"/>
              <a:t>phối hợp với bệnh viện trên địa bàn để có phương án chuyển tuyến cho các trẻ có chỉ định tiêm chủng tại bệnh viện (cung cấp lịch tiếp nhận tiêm của BV cho đội tiêm để tạo đk thuận lợi cho trẻ)</a:t>
            </a:r>
            <a:r>
              <a:rPr lang="vi-VN" sz="2200" smtClean="0"/>
              <a:t>.</a:t>
            </a:r>
            <a:endParaRPr lang="en-US" sz="2200"/>
          </a:p>
          <a:p>
            <a:pPr marL="508000" lvl="0"/>
            <a:r>
              <a:rPr lang="vi-VN" sz="2200" b="1"/>
              <a:t>Trường học</a:t>
            </a:r>
            <a:r>
              <a:rPr lang="en-US" sz="2200" b="1"/>
              <a:t>/Cơ sở tiêm</a:t>
            </a:r>
            <a:r>
              <a:rPr lang="vi-VN" sz="2200" b="1"/>
              <a:t> </a:t>
            </a:r>
            <a:r>
              <a:rPr lang="vi-VN" sz="2200"/>
              <a:t>báo cáo trường hợp tai biến nặng về TYT/TTYT</a:t>
            </a:r>
            <a:r>
              <a:rPr lang="en-US" sz="2200"/>
              <a:t> ngay khi phát hiện</a:t>
            </a:r>
            <a:r>
              <a:rPr lang="vi-VN" sz="2200"/>
              <a:t>. TTYT tổng hợp các trường hợp tai biến nặng báo cáo về </a:t>
            </a:r>
            <a:r>
              <a:rPr lang="en-US" sz="2200"/>
              <a:t>HCDC</a:t>
            </a:r>
            <a:r>
              <a:rPr lang="vi-VN" sz="2200"/>
              <a:t>/Sở Y tế. </a:t>
            </a:r>
            <a:endParaRPr lang="en-US" sz="2200"/>
          </a:p>
          <a:p>
            <a:pPr marL="231775" indent="-231775">
              <a:buNone/>
            </a:pPr>
            <a:r>
              <a:rPr lang="vi-VN" sz="2200"/>
              <a:t>- </a:t>
            </a:r>
            <a:r>
              <a:rPr lang="vi-VN" sz="2200" b="1"/>
              <a:t>Trung tâm Y tế và Phòng Y tế </a:t>
            </a:r>
            <a:r>
              <a:rPr lang="vi-VN" sz="2200"/>
              <a:t>phối hợp báo cáo kết quả tiêm chủng </a:t>
            </a:r>
            <a:r>
              <a:rPr lang="en-US" sz="2200"/>
              <a:t>tại trường, điểm tiêm lưu động </a:t>
            </a:r>
            <a:r>
              <a:rPr lang="vi-VN" sz="2200"/>
              <a:t>hằng ngày </a:t>
            </a:r>
            <a:r>
              <a:rPr lang="en-US" sz="2200"/>
              <a:t>lên</a:t>
            </a:r>
            <a:r>
              <a:rPr lang="vi-VN" sz="2200"/>
              <a:t> phần mềm</a:t>
            </a:r>
            <a:r>
              <a:rPr lang="en-US" sz="2200"/>
              <a:t> </a:t>
            </a:r>
            <a:r>
              <a:rPr lang="vi-VN" sz="2200"/>
              <a:t>báo cáo tiêm chủng vắc xin của Sở Y tế.</a:t>
            </a:r>
            <a:endParaRPr lang="en-US" sz="2200"/>
          </a:p>
          <a:p>
            <a:pPr marL="231775" indent="-231775">
              <a:buNone/>
            </a:pPr>
            <a:r>
              <a:rPr lang="vi-VN" sz="2200"/>
              <a:t>- </a:t>
            </a:r>
            <a:r>
              <a:rPr lang="en-US" sz="2200" b="1"/>
              <a:t>Tiêm tại</a:t>
            </a:r>
            <a:r>
              <a:rPr lang="vi-VN" sz="2200" b="1"/>
              <a:t> cơ sở tiêm chủng</a:t>
            </a:r>
            <a:r>
              <a:rPr lang="en-US" sz="2200" b="1"/>
              <a:t>: CSTC</a:t>
            </a:r>
            <a:r>
              <a:rPr lang="vi-VN" sz="2200" b="1"/>
              <a:t> </a:t>
            </a:r>
            <a:r>
              <a:rPr lang="vi-VN" sz="2200"/>
              <a:t>báo cáo số mũi tiêm đã thực hiện</a:t>
            </a:r>
            <a:r>
              <a:rPr lang="en-US" sz="2200"/>
              <a:t> lên phần mềm báo cáo tiêm chủng vắc xin của SYT</a:t>
            </a:r>
            <a:r>
              <a:rPr lang="vi-VN" sz="2200"/>
              <a:t>.</a:t>
            </a:r>
            <a:endParaRPr lang="en-US" sz="2200"/>
          </a:p>
          <a:p>
            <a:pPr marL="231775" indent="-231775">
              <a:buNone/>
            </a:pPr>
            <a:r>
              <a:rPr lang="vi-VN" sz="2200"/>
              <a:t>- </a:t>
            </a:r>
            <a:r>
              <a:rPr lang="vi-VN" sz="2200" b="1"/>
              <a:t>Trung tâm Y tế </a:t>
            </a:r>
            <a:r>
              <a:rPr lang="vi-VN" sz="2200"/>
              <a:t>tổng hợp tổng hợp trường hợp tai biến sau tiêm của các điểm tiêm báo cáo về Trung tâm Kiểm soát bệnh tật thành phố và Sở Y tế.</a:t>
            </a:r>
            <a:endParaRPr lang="en-US" sz="2200"/>
          </a:p>
        </p:txBody>
      </p:sp>
      <p:sp>
        <p:nvSpPr>
          <p:cNvPr id="141315" name="Rectangle 3"/>
          <p:cNvSpPr>
            <a:spLocks noChangeArrowheads="1"/>
          </p:cNvSpPr>
          <p:nvPr/>
        </p:nvSpPr>
        <p:spPr bwMode="auto">
          <a:xfrm>
            <a:off x="2759075" y="298450"/>
            <a:ext cx="6264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2"/>
                </a:solidFill>
                <a:latin typeface="Times New Roman" panose="02020603050405020304" pitchFamily="18"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2"/>
                </a:solidFill>
                <a:latin typeface="Times New Roman" panose="02020603050405020304" pitchFamily="18" charset="0"/>
              </a:defRPr>
            </a:lvl2pPr>
            <a:lvl3pPr marL="1143000" indent="-228600">
              <a:lnSpc>
                <a:spcPct val="90000"/>
              </a:lnSpc>
              <a:spcBef>
                <a:spcPts val="500"/>
              </a:spcBef>
              <a:buClr>
                <a:schemeClr val="bg2"/>
              </a:buClr>
              <a:buFont typeface="Wingdings" panose="05000000000000000000" pitchFamily="2" charset="2"/>
              <a:buChar char="§"/>
              <a:defRPr sz="2400">
                <a:solidFill>
                  <a:schemeClr val="tx2"/>
                </a:solidFill>
                <a:latin typeface="Times New Roman" panose="02020603050405020304" pitchFamily="18" charset="0"/>
              </a:defRPr>
            </a:lvl3pPr>
            <a:lvl4pPr marL="16002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4pPr>
            <a:lvl5pPr marL="2057400" indent="-228600">
              <a:lnSpc>
                <a:spcPct val="90000"/>
              </a:lnSpc>
              <a:spcBef>
                <a:spcPts val="500"/>
              </a:spcBef>
              <a:buClr>
                <a:schemeClr val="bg2"/>
              </a:buClr>
              <a:buFont typeface="Wingdings" panose="05000000000000000000" pitchFamily="2" charset="2"/>
              <a:buChar char="§"/>
              <a:defRPr sz="1600">
                <a:solidFill>
                  <a:schemeClr val="tx2"/>
                </a:solidFill>
                <a:latin typeface="Times New Roman" panose="02020603050405020304" pitchFamily="18"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sz="1600">
                <a:solidFill>
                  <a:schemeClr val="tx2"/>
                </a:solidFill>
                <a:latin typeface="Times New Roman" panose="02020603050405020304" pitchFamily="18" charset="0"/>
              </a:defRPr>
            </a:lvl9pPr>
          </a:lstStyle>
          <a:p>
            <a:pPr>
              <a:lnSpc>
                <a:spcPct val="100000"/>
              </a:lnSpc>
              <a:spcBef>
                <a:spcPct val="0"/>
              </a:spcBef>
              <a:buClrTx/>
              <a:buFont typeface="Wingdings" panose="05000000000000000000" pitchFamily="2" charset="2"/>
              <a:buNone/>
            </a:pPr>
            <a:r>
              <a:rPr lang="en-US" altLang="en-US" sz="3600" b="1" smtClean="0">
                <a:solidFill>
                  <a:srgbClr val="C00000"/>
                </a:solidFill>
                <a:latin typeface="Arial" panose="020B0604020202020204" pitchFamily="34" charset="0"/>
              </a:rPr>
              <a:t>Quản lý dữ liệu tiêm chủng</a:t>
            </a:r>
            <a:endParaRPr lang="en-US" altLang="en-US" sz="3600" b="1">
              <a:solidFill>
                <a:srgbClr val="C00000"/>
              </a:solidFill>
              <a:latin typeface="Arial" panose="020B0604020202020204" pitchFamily="34" charset="0"/>
            </a:endParaRPr>
          </a:p>
        </p:txBody>
      </p:sp>
    </p:spTree>
    <p:extLst>
      <p:ext uri="{BB962C8B-B14F-4D97-AF65-F5344CB8AC3E}">
        <p14:creationId xmlns:p14="http://schemas.microsoft.com/office/powerpoint/2010/main" val="152112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D618-390F-4134-9174-01E4342E7887}"/>
              </a:ext>
            </a:extLst>
          </p:cNvPr>
          <p:cNvSpPr>
            <a:spLocks noGrp="1"/>
          </p:cNvSpPr>
          <p:nvPr>
            <p:ph type="title"/>
          </p:nvPr>
        </p:nvSpPr>
        <p:spPr/>
        <p:txBody>
          <a:bodyPr/>
          <a:lstStyle/>
          <a:p>
            <a:pPr algn="ctr"/>
            <a:r>
              <a:rPr lang="vi-VN"/>
              <a:t>Đối với đội tiêm chủng</a:t>
            </a:r>
            <a:endParaRPr lang="en-US"/>
          </a:p>
        </p:txBody>
      </p:sp>
      <p:sp>
        <p:nvSpPr>
          <p:cNvPr id="3" name="Content Placeholder 2">
            <a:extLst>
              <a:ext uri="{FF2B5EF4-FFF2-40B4-BE49-F238E27FC236}">
                <a16:creationId xmlns:a16="http://schemas.microsoft.com/office/drawing/2014/main" id="{77A39235-971C-4ECC-A780-CC40F0BEF3F8}"/>
              </a:ext>
            </a:extLst>
          </p:cNvPr>
          <p:cNvSpPr>
            <a:spLocks noGrp="1"/>
          </p:cNvSpPr>
          <p:nvPr>
            <p:ph idx="1"/>
          </p:nvPr>
        </p:nvSpPr>
        <p:spPr/>
        <p:txBody>
          <a:bodyPr/>
          <a:lstStyle/>
          <a:p>
            <a:r>
              <a:rPr lang="vi-VN"/>
              <a:t>Khám sàng lọc theo quyết định </a:t>
            </a:r>
            <a:r>
              <a:rPr lang="vi-VN" sz="2800"/>
              <a:t>số 5002/QĐ-BYT ngày 29/10/2021 của Bộ Y tế về việc ban hành hướng dẫn sửa đổi, bổ sung Hướng dẫn Khám sàng lọc trước tiêm chủng vắc xin phòng COVID-19 đối với trẻ em.</a:t>
            </a:r>
          </a:p>
          <a:p>
            <a:r>
              <a:rPr lang="vi-VN"/>
              <a:t>Hướng dẫn phụ huynh theo dõi trẻ tại nhà sau khi tiêm chủng, các dấu hiệu trở nặng cần đưa trẻ tới cơ sở y tế.</a:t>
            </a:r>
          </a:p>
          <a:p>
            <a:r>
              <a:rPr lang="vi-VN"/>
              <a:t>Khi thực hiện tiêm chủng, sử dụng đúng loại vắc xin được quy định tiêm cho trẻ, khi thực hành tiêm đối với trẻ có vùng cơ delta nhỏ, cân nhắc chỉ định tiêm vắc xin tại vùng cơ đùi.</a:t>
            </a:r>
          </a:p>
          <a:p>
            <a:endParaRPr lang="en-US"/>
          </a:p>
        </p:txBody>
      </p:sp>
    </p:spTree>
    <p:extLst>
      <p:ext uri="{BB962C8B-B14F-4D97-AF65-F5344CB8AC3E}">
        <p14:creationId xmlns:p14="http://schemas.microsoft.com/office/powerpoint/2010/main" val="140016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D4A72D-A073-43B8-8160-142A0064C500}"/>
              </a:ext>
            </a:extLst>
          </p:cNvPr>
          <p:cNvSpPr>
            <a:spLocks noGrp="1"/>
          </p:cNvSpPr>
          <p:nvPr>
            <p:ph type="title"/>
          </p:nvPr>
        </p:nvSpPr>
        <p:spPr>
          <a:xfrm>
            <a:off x="838200" y="47173"/>
            <a:ext cx="10515600" cy="761546"/>
          </a:xfrm>
        </p:spPr>
        <p:txBody>
          <a:bodyPr>
            <a:normAutofit/>
          </a:bodyPr>
          <a:lstStyle/>
          <a:p>
            <a:pPr algn="ctr"/>
            <a:r>
              <a:rPr lang="vi-VN" sz="4000"/>
              <a:t>Đối với trường học</a:t>
            </a:r>
            <a:endParaRPr lang="en-US" sz="4000"/>
          </a:p>
        </p:txBody>
      </p:sp>
      <p:sp>
        <p:nvSpPr>
          <p:cNvPr id="5" name="Content Placeholder 4">
            <a:extLst>
              <a:ext uri="{FF2B5EF4-FFF2-40B4-BE49-F238E27FC236}">
                <a16:creationId xmlns:a16="http://schemas.microsoft.com/office/drawing/2014/main" id="{18AC6BA9-FB34-496F-AEFF-DFDC8C385653}"/>
              </a:ext>
            </a:extLst>
          </p:cNvPr>
          <p:cNvSpPr>
            <a:spLocks noGrp="1"/>
          </p:cNvSpPr>
          <p:nvPr>
            <p:ph idx="1"/>
          </p:nvPr>
        </p:nvSpPr>
        <p:spPr>
          <a:xfrm>
            <a:off x="838200" y="819152"/>
            <a:ext cx="11092543" cy="5823856"/>
          </a:xfrm>
        </p:spPr>
        <p:txBody>
          <a:bodyPr>
            <a:noAutofit/>
          </a:bodyPr>
          <a:lstStyle/>
          <a:p>
            <a:pPr>
              <a:lnSpc>
                <a:spcPct val="110000"/>
              </a:lnSpc>
            </a:pPr>
            <a:r>
              <a:rPr lang="vi-VN" sz="2200"/>
              <a:t>Truyền thông về mục đích, ý nghĩa của việc tiêm vắc xin phòng COVID-19 cho trẻ</a:t>
            </a:r>
          </a:p>
          <a:p>
            <a:pPr>
              <a:lnSpc>
                <a:spcPct val="110000"/>
              </a:lnSpc>
            </a:pPr>
            <a:r>
              <a:rPr lang="vi-VN" sz="2200"/>
              <a:t>Lấy </a:t>
            </a:r>
            <a:r>
              <a:rPr lang="vi-VN" sz="2200" b="1">
                <a:solidFill>
                  <a:srgbClr val="FF0000"/>
                </a:solidFill>
              </a:rPr>
              <a:t>ý kiến đồng thuận </a:t>
            </a:r>
            <a:r>
              <a:rPr lang="vi-VN" sz="2200"/>
              <a:t>của phụ huynh trước khi tiêm chủng đồng thời nhân viên y tế trường học </a:t>
            </a:r>
            <a:r>
              <a:rPr lang="vi-VN" sz="2200" b="1">
                <a:solidFill>
                  <a:srgbClr val="FF0000"/>
                </a:solidFill>
              </a:rPr>
              <a:t>tầm soát trước các tiền sử bệnh nền </a:t>
            </a:r>
            <a:r>
              <a:rPr lang="vi-VN" sz="2200"/>
              <a:t>của </a:t>
            </a:r>
            <a:r>
              <a:rPr lang="vi-VN" sz="2200" smtClean="0"/>
              <a:t>trẻ</a:t>
            </a:r>
            <a:r>
              <a:rPr lang="en-US" sz="2200" smtClean="0"/>
              <a:t> </a:t>
            </a:r>
            <a:r>
              <a:rPr lang="vi-VN" sz="2200" smtClean="0"/>
              <a:t>(có </a:t>
            </a:r>
            <a:r>
              <a:rPr lang="vi-VN" sz="2200"/>
              <a:t>thể căn cứ vào kết quả khám sàng lọc khi nhập học), lập danh sách gửi về Phòng Y tế để sắp xếp tiêm tại các cơ sở đủ năng lực xử trí cấp cứu nhi khoa.</a:t>
            </a:r>
          </a:p>
          <a:p>
            <a:pPr>
              <a:lnSpc>
                <a:spcPct val="110000"/>
              </a:lnSpc>
            </a:pPr>
            <a:r>
              <a:rPr lang="vi-VN" sz="2200"/>
              <a:t>Bố trí </a:t>
            </a:r>
            <a:r>
              <a:rPr lang="vi-VN" sz="2200" b="1">
                <a:solidFill>
                  <a:srgbClr val="FF0000"/>
                </a:solidFill>
              </a:rPr>
              <a:t>các khu vực đủ chỗ ngồi </a:t>
            </a:r>
            <a:r>
              <a:rPr lang="vi-VN" sz="2200"/>
              <a:t>cho phụ huynh học sinh </a:t>
            </a:r>
            <a:r>
              <a:rPr lang="vi-VN" sz="2200" smtClean="0"/>
              <a:t>và </a:t>
            </a:r>
            <a:r>
              <a:rPr lang="vi-VN" sz="2200"/>
              <a:t>thuận lợi cho việc di chuyển. Sắp xếp nhân sự điều phối hướng dẫn quy trình tại buổi tiêm chủng. Bố trí khu vực xử trí phản ứng sau tiêm ở vị trí thuận tiện cho việc di chuyển cấp cứu.</a:t>
            </a:r>
          </a:p>
          <a:p>
            <a:pPr>
              <a:lnSpc>
                <a:spcPct val="110000"/>
              </a:lnSpc>
            </a:pPr>
            <a:r>
              <a:rPr lang="vi-VN" sz="2200"/>
              <a:t>Sau khi theo dõi sau tiêm 30 phút, </a:t>
            </a:r>
            <a:r>
              <a:rPr lang="en-US" sz="2200" smtClean="0"/>
              <a:t>nên </a:t>
            </a:r>
            <a:r>
              <a:rPr lang="vi-VN" sz="2200" smtClean="0"/>
              <a:t>cho </a:t>
            </a:r>
            <a:r>
              <a:rPr lang="vi-VN" sz="2200"/>
              <a:t>trẻ nghỉ </a:t>
            </a:r>
            <a:r>
              <a:rPr lang="vi-VN" sz="2200" smtClean="0"/>
              <a:t>học </a:t>
            </a:r>
            <a:r>
              <a:rPr lang="vi-VN" sz="2200"/>
              <a:t>trong ngày để phụ huynh theo dõi sức khỏe, nếu trẻ tiêm vào khung giờ trưa sắp xếp cho trẻ ở lại lâu </a:t>
            </a:r>
            <a:r>
              <a:rPr lang="vi-VN" sz="2200" smtClean="0"/>
              <a:t>hơn</a:t>
            </a:r>
            <a:r>
              <a:rPr lang="en-US" sz="2200" smtClean="0"/>
              <a:t> nếu cần</a:t>
            </a:r>
            <a:r>
              <a:rPr lang="vi-VN" sz="2200" smtClean="0"/>
              <a:t>.</a:t>
            </a:r>
            <a:endParaRPr lang="en-US" sz="2200" smtClean="0"/>
          </a:p>
          <a:p>
            <a:pPr>
              <a:lnSpc>
                <a:spcPct val="110000"/>
              </a:lnSpc>
            </a:pPr>
            <a:r>
              <a:rPr lang="en-US" sz="2200" smtClean="0"/>
              <a:t>Bố trí buổi tiêm riêng dành cho trẻ 5-11 tuổi và nhóm từ 12 tuổi trở lên vì vắc xin và kỹ thuật tiêm khác </a:t>
            </a:r>
            <a:r>
              <a:rPr lang="en-US" sz="2200" smtClean="0"/>
              <a:t>nhau</a:t>
            </a:r>
          </a:p>
          <a:p>
            <a:pPr marL="228600" lvl="1">
              <a:lnSpc>
                <a:spcPct val="110000"/>
              </a:lnSpc>
              <a:spcBef>
                <a:spcPts val="1000"/>
              </a:spcBef>
            </a:pPr>
            <a:r>
              <a:rPr lang="de-DE" altLang="en-US" sz="2000">
                <a:latin typeface="Arial" panose="020B0604020202020204" pitchFamily="34" charset="0"/>
                <a:cs typeface="Arial" panose="020B0604020202020204" pitchFamily="34" charset="0"/>
              </a:rPr>
              <a:t>Có kế hoạch tiêm vét: trường theo dõi danh sách học sinh chưa tiêm, có chỉ định </a:t>
            </a:r>
            <a:r>
              <a:rPr lang="de-DE" altLang="en-US" sz="2000">
                <a:latin typeface="Arial" panose="020B0604020202020204" pitchFamily="34" charset="0"/>
                <a:cs typeface="Arial" panose="020B0604020202020204" pitchFamily="34" charset="0"/>
              </a:rPr>
              <a:t>chuyển </a:t>
            </a:r>
            <a:r>
              <a:rPr lang="de-DE" altLang="en-US" sz="2000" smtClean="0">
                <a:latin typeface="Arial" panose="020B0604020202020204" pitchFamily="34" charset="0"/>
                <a:cs typeface="Arial" panose="020B0604020202020204" pitchFamily="34" charset="0"/>
              </a:rPr>
              <a:t>viện nhưng chưa được tiêm </a:t>
            </a:r>
            <a:r>
              <a:rPr lang="de-DE" altLang="en-US" sz="2000">
                <a:latin typeface="Arial" panose="020B0604020202020204" pitchFamily="34" charset="0"/>
                <a:cs typeface="Arial" panose="020B0604020202020204" pitchFamily="34" charset="0"/>
              </a:rPr>
              <a:t>để phối hợp với TTYT/TYT có kế hoạch tiêm vét</a:t>
            </a:r>
            <a:endParaRPr lang="en-US" altLang="en-US" sz="2000">
              <a:latin typeface="Arial" panose="020B0604020202020204" pitchFamily="34" charset="0"/>
              <a:cs typeface="Arial" panose="020B0604020202020204" pitchFamily="34" charset="0"/>
            </a:endParaRPr>
          </a:p>
          <a:p>
            <a:pPr marL="0" indent="0">
              <a:lnSpc>
                <a:spcPct val="110000"/>
              </a:lnSpc>
              <a:buNone/>
            </a:pPr>
            <a:endParaRPr lang="vi-VN" sz="2200"/>
          </a:p>
          <a:p>
            <a:pPr lvl="1">
              <a:buFont typeface="Wingdings" panose="05000000000000000000" pitchFamily="2" charset="2"/>
              <a:buChar char="Ø"/>
            </a:pPr>
            <a:endParaRPr lang="vi-VN" sz="2200"/>
          </a:p>
          <a:p>
            <a:pPr marL="457200" lvl="1" indent="0">
              <a:buNone/>
            </a:pPr>
            <a:endParaRPr lang="en-US" sz="2200"/>
          </a:p>
        </p:txBody>
      </p:sp>
    </p:spTree>
    <p:extLst>
      <p:ext uri="{BB962C8B-B14F-4D97-AF65-F5344CB8AC3E}">
        <p14:creationId xmlns:p14="http://schemas.microsoft.com/office/powerpoint/2010/main" val="399620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068-C4EB-40E9-A815-C0E2E565ABB1}"/>
              </a:ext>
            </a:extLst>
          </p:cNvPr>
          <p:cNvSpPr>
            <a:spLocks noGrp="1"/>
          </p:cNvSpPr>
          <p:nvPr>
            <p:ph type="title"/>
          </p:nvPr>
        </p:nvSpPr>
        <p:spPr>
          <a:xfrm>
            <a:off x="838200" y="297032"/>
            <a:ext cx="10105417" cy="977292"/>
          </a:xfrm>
        </p:spPr>
        <p:txBody>
          <a:bodyPr/>
          <a:lstStyle/>
          <a:p>
            <a:pPr algn="ctr"/>
            <a:r>
              <a:rPr lang="vi-VN"/>
              <a:t>Đối với phụ huynh</a:t>
            </a:r>
            <a:endParaRPr lang="en-US"/>
          </a:p>
        </p:txBody>
      </p:sp>
      <p:sp>
        <p:nvSpPr>
          <p:cNvPr id="3" name="Content Placeholder 2">
            <a:extLst>
              <a:ext uri="{FF2B5EF4-FFF2-40B4-BE49-F238E27FC236}">
                <a16:creationId xmlns:a16="http://schemas.microsoft.com/office/drawing/2014/main" id="{97E9D2D7-BDD0-4717-813A-220174565DD2}"/>
              </a:ext>
            </a:extLst>
          </p:cNvPr>
          <p:cNvSpPr>
            <a:spLocks noGrp="1"/>
          </p:cNvSpPr>
          <p:nvPr>
            <p:ph idx="1"/>
          </p:nvPr>
        </p:nvSpPr>
        <p:spPr>
          <a:xfrm>
            <a:off x="838200" y="1429966"/>
            <a:ext cx="10642600" cy="5086948"/>
          </a:xfrm>
        </p:spPr>
        <p:txBody>
          <a:bodyPr>
            <a:normAutofit fontScale="92500"/>
          </a:bodyPr>
          <a:lstStyle/>
          <a:p>
            <a:pPr marL="0" indent="0">
              <a:buNone/>
            </a:pPr>
            <a:r>
              <a:rPr lang="vi-VN" sz="2400"/>
              <a:t>Trường học hướng dẫn các phụ huynh lưu ý:</a:t>
            </a:r>
          </a:p>
          <a:p>
            <a:pPr marL="406400"/>
            <a:r>
              <a:rPr lang="en-US" sz="2400" smtClean="0"/>
              <a:t>Cung cấp đầy đủ thông tin để trường tạo hồ sơ trẻ trên Hệ thống tiêm chủng COVID-19.</a:t>
            </a:r>
          </a:p>
          <a:p>
            <a:pPr marL="406400"/>
            <a:r>
              <a:rPr lang="vi-VN" sz="2400" smtClean="0"/>
              <a:t>Chuẩn </a:t>
            </a:r>
            <a:r>
              <a:rPr lang="vi-VN" sz="2400"/>
              <a:t>bị sẵn </a:t>
            </a:r>
            <a:r>
              <a:rPr lang="vi-VN" sz="2400" b="1">
                <a:solidFill>
                  <a:srgbClr val="FF0000"/>
                </a:solidFill>
              </a:rPr>
              <a:t>mã số định danh công dân </a:t>
            </a:r>
            <a:r>
              <a:rPr lang="vi-VN" sz="2400"/>
              <a:t>của trẻ.</a:t>
            </a:r>
          </a:p>
          <a:p>
            <a:pPr marL="406400"/>
            <a:r>
              <a:rPr lang="vi-VN" sz="2400" b="1">
                <a:solidFill>
                  <a:srgbClr val="FF0000"/>
                </a:solidFill>
              </a:rPr>
              <a:t>Cung cấp đầy đủ tiền sử bệnh </a:t>
            </a:r>
            <a:r>
              <a:rPr lang="vi-VN" sz="2400"/>
              <a:t>cho trường học để sắp xếp </a:t>
            </a:r>
            <a:r>
              <a:rPr lang="en-US" sz="2400" smtClean="0"/>
              <a:t>lịch tiêm, </a:t>
            </a:r>
            <a:r>
              <a:rPr lang="vi-VN" sz="2400" smtClean="0"/>
              <a:t>nơi </a:t>
            </a:r>
            <a:r>
              <a:rPr lang="vi-VN" sz="2400"/>
              <a:t>tiêm phù hợp.</a:t>
            </a:r>
          </a:p>
          <a:p>
            <a:pPr marL="406400"/>
            <a:r>
              <a:rPr lang="en-US" sz="2400" smtClean="0"/>
              <a:t>Trước k</a:t>
            </a:r>
            <a:r>
              <a:rPr lang="vi-VN" sz="2400" smtClean="0"/>
              <a:t>hi </a:t>
            </a:r>
            <a:r>
              <a:rPr lang="vi-VN" sz="2400"/>
              <a:t>đưa trẻ đi tiêm cần cho trẻ </a:t>
            </a:r>
            <a:r>
              <a:rPr lang="vi-VN" sz="2400" b="1">
                <a:solidFill>
                  <a:srgbClr val="FF0000"/>
                </a:solidFill>
              </a:rPr>
              <a:t>ăn uống đầy đủ, mặc áo ngắn </a:t>
            </a:r>
            <a:r>
              <a:rPr lang="vi-VN" sz="2400" b="1" smtClean="0">
                <a:solidFill>
                  <a:srgbClr val="FF0000"/>
                </a:solidFill>
              </a:rPr>
              <a:t>tay</a:t>
            </a:r>
            <a:r>
              <a:rPr lang="vi-VN" sz="2400" smtClean="0"/>
              <a:t>.</a:t>
            </a:r>
            <a:r>
              <a:rPr lang="en-US" sz="2400" smtClean="0"/>
              <a:t> Nên cho trẻ đi ngủ sớm, tạo tâm lý thoải mái cho trẻ.</a:t>
            </a:r>
            <a:endParaRPr lang="vi-VN" sz="2400"/>
          </a:p>
          <a:p>
            <a:pPr marL="406400"/>
            <a:r>
              <a:rPr lang="vi-VN" sz="2400"/>
              <a:t>Sau khi tiêm, cho trẻ ăn đầy đủ, uống nhiều nước, chuẩn bị các thuốc hạ sốt phù hợp theo lứa tuổi, t</a:t>
            </a:r>
            <a:r>
              <a:rPr lang="vi-VN" sz="2400" b="1">
                <a:solidFill>
                  <a:srgbClr val="FF0000"/>
                </a:solidFill>
              </a:rPr>
              <a:t>heo dõi sát trẻ </a:t>
            </a:r>
            <a:r>
              <a:rPr lang="vi-VN" sz="2400"/>
              <a:t>sau khi tiêm và đưa trẻ đến ngay bệnh viện gần nhất khi có những dấu hiệu chuyển nặng</a:t>
            </a:r>
            <a:r>
              <a:rPr lang="vi-VN" sz="2400" smtClean="0"/>
              <a:t>.</a:t>
            </a:r>
            <a:r>
              <a:rPr lang="en-US" sz="2400" smtClean="0"/>
              <a:t> Tránh cho trẻ vận động nhiều.</a:t>
            </a:r>
          </a:p>
          <a:p>
            <a:pPr marL="406400"/>
            <a:r>
              <a:rPr lang="en-US" sz="2400" smtClean="0"/>
              <a:t>Các giấy tờ mà phụ huynh cần mang theo để chứng minh nhân thân (đặc biệt nếu không phải cha mẹ, người giám hộ) khi dắt trẻ đi tiêm (tùy theo trường nhưng tránh thủ tục quá nhiều)</a:t>
            </a:r>
            <a:endParaRPr lang="vi-VN" sz="2400"/>
          </a:p>
          <a:p>
            <a:endParaRPr lang="en-US" sz="2400"/>
          </a:p>
        </p:txBody>
      </p:sp>
    </p:spTree>
    <p:extLst>
      <p:ext uri="{BB962C8B-B14F-4D97-AF65-F5344CB8AC3E}">
        <p14:creationId xmlns:p14="http://schemas.microsoft.com/office/powerpoint/2010/main" val="68133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AB874F2-3727-46FF-B723-296863B372F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accent2">
                    <a:lumMod val="75000"/>
                  </a:schemeClr>
                </a:solidFill>
                <a:latin typeface="+mj-lt"/>
                <a:ea typeface="+mj-ea"/>
                <a:cs typeface="+mj-cs"/>
              </a:rPr>
              <a:t>Vắc xin Pfizer cho trẻ 5-11 tuổi</a:t>
            </a:r>
          </a:p>
        </p:txBody>
      </p:sp>
      <p:sp>
        <p:nvSpPr>
          <p:cNvPr id="15" name="Rectangle 14">
            <a:extLst>
              <a:ext uri="{FF2B5EF4-FFF2-40B4-BE49-F238E27FC236}">
                <a16:creationId xmlns:a16="http://schemas.microsoft.com/office/drawing/2014/main" id="{3629484E-3792-4B3D-89AD-7C8A1ED0E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76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0F18-4221-4309-B7DC-85FC739CEA8C}"/>
              </a:ext>
            </a:extLst>
          </p:cNvPr>
          <p:cNvSpPr>
            <a:spLocks noGrp="1"/>
          </p:cNvSpPr>
          <p:nvPr>
            <p:ph type="title"/>
          </p:nvPr>
        </p:nvSpPr>
        <p:spPr>
          <a:xfrm>
            <a:off x="648928" y="338328"/>
            <a:ext cx="3685032" cy="1608328"/>
          </a:xfrm>
        </p:spPr>
        <p:txBody>
          <a:bodyPr>
            <a:normAutofit/>
          </a:bodyPr>
          <a:lstStyle/>
          <a:p>
            <a:r>
              <a:rPr lang="vi-VN" sz="3600"/>
              <a:t>Thông tin chung </a:t>
            </a:r>
          </a:p>
        </p:txBody>
      </p:sp>
      <p:sp>
        <p:nvSpPr>
          <p:cNvPr id="8" name="Content Placeholder 2">
            <a:extLst>
              <a:ext uri="{FF2B5EF4-FFF2-40B4-BE49-F238E27FC236}">
                <a16:creationId xmlns:a16="http://schemas.microsoft.com/office/drawing/2014/main" id="{B3C5E1C1-76D8-41AF-A6AB-FD16DEDDC6FE}"/>
              </a:ext>
            </a:extLst>
          </p:cNvPr>
          <p:cNvSpPr>
            <a:spLocks noGrp="1"/>
          </p:cNvSpPr>
          <p:nvPr>
            <p:ph idx="1"/>
          </p:nvPr>
        </p:nvSpPr>
        <p:spPr>
          <a:xfrm>
            <a:off x="4864100" y="338328"/>
            <a:ext cx="6675627" cy="1605083"/>
          </a:xfrm>
        </p:spPr>
        <p:txBody>
          <a:bodyPr anchor="ctr">
            <a:normAutofit/>
          </a:bodyPr>
          <a:lstStyle/>
          <a:p>
            <a:pPr>
              <a:spcAft>
                <a:spcPts val="800"/>
              </a:spcAft>
            </a:pPr>
            <a:r>
              <a:rPr lang="en-US" sz="2000" b="1" smtClean="0">
                <a:solidFill>
                  <a:schemeClr val="accent2">
                    <a:lumMod val="75000"/>
                  </a:schemeClr>
                </a:solidFill>
              </a:rPr>
              <a:t>Nồng </a:t>
            </a:r>
            <a:r>
              <a:rPr lang="en-US" sz="2000" b="1">
                <a:solidFill>
                  <a:schemeClr val="accent2">
                    <a:lumMod val="75000"/>
                  </a:schemeClr>
                </a:solidFill>
              </a:rPr>
              <a:t>độ mRNA mỗi liều</a:t>
            </a:r>
            <a:r>
              <a:rPr lang="vi-VN" sz="2000" b="1">
                <a:solidFill>
                  <a:schemeClr val="accent2">
                    <a:lumMod val="75000"/>
                  </a:schemeClr>
                </a:solidFill>
              </a:rPr>
              <a:t> vắc xin Pfizer cho trẻ </a:t>
            </a:r>
            <a:r>
              <a:rPr lang="en-US" sz="2000" b="1">
                <a:solidFill>
                  <a:schemeClr val="accent2">
                    <a:lumMod val="75000"/>
                  </a:schemeClr>
                </a:solidFill>
              </a:rPr>
              <a:t>5–11 </a:t>
            </a:r>
            <a:r>
              <a:rPr lang="vi-VN" sz="2000" b="1">
                <a:solidFill>
                  <a:schemeClr val="accent2">
                    <a:lumMod val="75000"/>
                  </a:schemeClr>
                </a:solidFill>
              </a:rPr>
              <a:t>tuổi</a:t>
            </a:r>
            <a:r>
              <a:rPr lang="en-US" sz="2000" b="1">
                <a:solidFill>
                  <a:schemeClr val="accent2">
                    <a:lumMod val="75000"/>
                  </a:schemeClr>
                </a:solidFill>
              </a:rPr>
              <a:t> (nắp màu cam): </a:t>
            </a:r>
            <a:r>
              <a:rPr lang="vi-VN" sz="2000" b="1">
                <a:solidFill>
                  <a:schemeClr val="accent2">
                    <a:lumMod val="75000"/>
                  </a:schemeClr>
                </a:solidFill>
              </a:rPr>
              <a:t>chứa </a:t>
            </a:r>
            <a:r>
              <a:rPr lang="en-US" sz="2000" b="1">
                <a:solidFill>
                  <a:schemeClr val="accent2">
                    <a:lumMod val="75000"/>
                  </a:schemeClr>
                </a:solidFill>
              </a:rPr>
              <a:t>10 </a:t>
            </a:r>
            <a:r>
              <a:rPr lang="el-GR" sz="2000" b="1">
                <a:solidFill>
                  <a:schemeClr val="accent2">
                    <a:lumMod val="75000"/>
                  </a:schemeClr>
                </a:solidFill>
              </a:rPr>
              <a:t>μ</a:t>
            </a:r>
            <a:r>
              <a:rPr lang="en-US" sz="2000" b="1">
                <a:solidFill>
                  <a:schemeClr val="accent2">
                    <a:lumMod val="75000"/>
                  </a:schemeClr>
                </a:solidFill>
              </a:rPr>
              <a:t>g</a:t>
            </a:r>
          </a:p>
        </p:txBody>
      </p:sp>
      <p:sp>
        <p:nvSpPr>
          <p:cNvPr id="71" name="Rectangle 70">
            <a:extLst>
              <a:ext uri="{FF2B5EF4-FFF2-40B4-BE49-F238E27FC236}">
                <a16:creationId xmlns:a16="http://schemas.microsoft.com/office/drawing/2014/main" id="{5AAE9118-0436-4488-AC4A-C14DF6A7B6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6">
            <a:extLst>
              <a:ext uri="{FF2B5EF4-FFF2-40B4-BE49-F238E27FC236}">
                <a16:creationId xmlns:a16="http://schemas.microsoft.com/office/drawing/2014/main" id="{48AADC38-41AB-482C-B8C3-6B9CD91B6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ỹ khuyến nghị tiêm vaccine của Pfizer cho trẻ em từ 5-11 tuổi">
            <a:extLst>
              <a:ext uri="{FF2B5EF4-FFF2-40B4-BE49-F238E27FC236}">
                <a16:creationId xmlns:a16="http://schemas.microsoft.com/office/drawing/2014/main" id="{E3442CD6-BA75-4493-91E3-B70ED6850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90"/>
          <a:stretch/>
        </p:blipFill>
        <p:spPr bwMode="auto">
          <a:xfrm>
            <a:off x="1255924" y="2746075"/>
            <a:ext cx="4044399" cy="3291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2E01B14C-B881-4562-BB50-C0F808162CD9}"/>
              </a:ext>
            </a:extLst>
          </p:cNvPr>
          <p:cNvGraphicFramePr>
            <a:graphicFrameLocks noGrp="1"/>
          </p:cNvGraphicFramePr>
          <p:nvPr>
            <p:extLst>
              <p:ext uri="{D42A27DB-BD31-4B8C-83A1-F6EECF244321}">
                <p14:modId xmlns:p14="http://schemas.microsoft.com/office/powerpoint/2010/main" val="3017425513"/>
              </p:ext>
            </p:extLst>
          </p:nvPr>
        </p:nvGraphicFramePr>
        <p:xfrm>
          <a:off x="5621889" y="2746075"/>
          <a:ext cx="5978013" cy="3291840"/>
        </p:xfrm>
        <a:graphic>
          <a:graphicData uri="http://schemas.openxmlformats.org/drawingml/2006/table">
            <a:tbl>
              <a:tblPr firstRow="1" bandRow="1">
                <a:tableStyleId>{21E4AEA4-8DFA-4A89-87EB-49C32662AFE0}</a:tableStyleId>
              </a:tblPr>
              <a:tblGrid>
                <a:gridCol w="1130693">
                  <a:extLst>
                    <a:ext uri="{9D8B030D-6E8A-4147-A177-3AD203B41FA5}">
                      <a16:colId xmlns:a16="http://schemas.microsoft.com/office/drawing/2014/main" val="2546101085"/>
                    </a:ext>
                  </a:extLst>
                </a:gridCol>
                <a:gridCol w="1319046">
                  <a:extLst>
                    <a:ext uri="{9D8B030D-6E8A-4147-A177-3AD203B41FA5}">
                      <a16:colId xmlns:a16="http://schemas.microsoft.com/office/drawing/2014/main" val="3469970383"/>
                    </a:ext>
                  </a:extLst>
                </a:gridCol>
                <a:gridCol w="1203137">
                  <a:extLst>
                    <a:ext uri="{9D8B030D-6E8A-4147-A177-3AD203B41FA5}">
                      <a16:colId xmlns:a16="http://schemas.microsoft.com/office/drawing/2014/main" val="788296493"/>
                    </a:ext>
                  </a:extLst>
                </a:gridCol>
                <a:gridCol w="1007615">
                  <a:extLst>
                    <a:ext uri="{9D8B030D-6E8A-4147-A177-3AD203B41FA5}">
                      <a16:colId xmlns:a16="http://schemas.microsoft.com/office/drawing/2014/main" val="2501795293"/>
                    </a:ext>
                  </a:extLst>
                </a:gridCol>
                <a:gridCol w="1317522">
                  <a:extLst>
                    <a:ext uri="{9D8B030D-6E8A-4147-A177-3AD203B41FA5}">
                      <a16:colId xmlns:a16="http://schemas.microsoft.com/office/drawing/2014/main" val="1228807907"/>
                    </a:ext>
                  </a:extLst>
                </a:gridCol>
              </a:tblGrid>
              <a:tr h="956289">
                <a:tc>
                  <a:txBody>
                    <a:bodyPr/>
                    <a:lstStyle/>
                    <a:p>
                      <a:pPr algn="ctr"/>
                      <a:r>
                        <a:rPr lang="vi-VN" sz="1400"/>
                        <a:t>Độ tuổi chỉ định</a:t>
                      </a:r>
                      <a:endParaRPr lang="en-US" sz="1400"/>
                    </a:p>
                  </a:txBody>
                  <a:tcPr marL="73656" marR="73656" marT="36828" marB="36828" anchor="ctr"/>
                </a:tc>
                <a:tc>
                  <a:txBody>
                    <a:bodyPr/>
                    <a:lstStyle/>
                    <a:p>
                      <a:pPr algn="ctr"/>
                      <a:r>
                        <a:rPr lang="vi-VN" sz="1400"/>
                        <a:t>Thông tin pha loãng</a:t>
                      </a:r>
                      <a:endParaRPr lang="en-US" sz="1400"/>
                    </a:p>
                  </a:txBody>
                  <a:tcPr marL="73656" marR="73656" marT="36828" marB="36828" anchor="ctr"/>
                </a:tc>
                <a:tc>
                  <a:txBody>
                    <a:bodyPr/>
                    <a:lstStyle/>
                    <a:p>
                      <a:pPr algn="ctr"/>
                      <a:r>
                        <a:rPr lang="vi-VN" sz="1400"/>
                        <a:t>Số liều sau khi pha loãng</a:t>
                      </a:r>
                      <a:endParaRPr lang="en-US" sz="1400"/>
                    </a:p>
                  </a:txBody>
                  <a:tcPr marL="73656" marR="73656" marT="36828" marB="36828" anchor="ctr"/>
                </a:tc>
                <a:tc>
                  <a:txBody>
                    <a:bodyPr/>
                    <a:lstStyle/>
                    <a:p>
                      <a:pPr algn="ctr"/>
                      <a:r>
                        <a:rPr lang="vi-VN" sz="1400"/>
                        <a:t>Lịch tiêm</a:t>
                      </a:r>
                      <a:endParaRPr lang="en-US" sz="1400"/>
                    </a:p>
                  </a:txBody>
                  <a:tcPr marL="73656" marR="73656" marT="36828" marB="36828" anchor="ctr"/>
                </a:tc>
                <a:tc>
                  <a:txBody>
                    <a:bodyPr/>
                    <a:lstStyle/>
                    <a:p>
                      <a:pPr algn="ctr"/>
                      <a:r>
                        <a:rPr lang="vi-VN" sz="1400"/>
                        <a:t>Đường tiêm</a:t>
                      </a:r>
                      <a:endParaRPr lang="en-US" sz="1400"/>
                    </a:p>
                  </a:txBody>
                  <a:tcPr marL="73656" marR="73656" marT="36828" marB="36828" anchor="ctr"/>
                </a:tc>
                <a:extLst>
                  <a:ext uri="{0D108BD9-81ED-4DB2-BD59-A6C34878D82A}">
                    <a16:rowId xmlns:a16="http://schemas.microsoft.com/office/drawing/2014/main" val="2141083145"/>
                  </a:ext>
                </a:extLst>
              </a:tr>
              <a:tr h="2335551">
                <a:tc>
                  <a:txBody>
                    <a:bodyPr/>
                    <a:lstStyle/>
                    <a:p>
                      <a:pPr algn="ctr"/>
                      <a:r>
                        <a:rPr lang="vi-VN" sz="1400"/>
                        <a:t>Từ 5 tuổi đến </a:t>
                      </a:r>
                      <a:r>
                        <a:rPr lang="en-US" sz="1400" smtClean="0"/>
                        <a:t>11 </a:t>
                      </a:r>
                      <a:r>
                        <a:rPr lang="vi-VN" sz="1400" smtClean="0"/>
                        <a:t>tuổi</a:t>
                      </a:r>
                      <a:endParaRPr lang="en-US" sz="1400"/>
                    </a:p>
                  </a:txBody>
                  <a:tcPr marL="73656" marR="73656" marT="36828" marB="36828" anchor="ctr"/>
                </a:tc>
                <a:tc>
                  <a:txBody>
                    <a:bodyPr/>
                    <a:lstStyle/>
                    <a:p>
                      <a:pPr algn="ctr"/>
                      <a:r>
                        <a:rPr lang="vi-VN" sz="1400"/>
                        <a:t>Pha loãng 1.3ml dung dịch 0,9% NaCl(</a:t>
                      </a:r>
                      <a:r>
                        <a:rPr lang="vi-VN" sz="1400">
                          <a:effectLst/>
                          <a:ea typeface="Calibri" panose="020F0502020204030204" pitchFamily="34" charset="0"/>
                          <a:cs typeface="Times New Roman" panose="02020603050405020304" pitchFamily="18" charset="0"/>
                        </a:rPr>
                        <a:t>nước muối thông thường, không chất bảo quản</a:t>
                      </a:r>
                      <a:r>
                        <a:rPr lang="vi-VN" sz="1400"/>
                        <a:t>)</a:t>
                      </a:r>
                      <a:endParaRPr lang="en-US" sz="1400"/>
                    </a:p>
                  </a:txBody>
                  <a:tcPr marL="73656" marR="73656" marT="36828" marB="36828" anchor="ctr"/>
                </a:tc>
                <a:tc>
                  <a:txBody>
                    <a:bodyPr/>
                    <a:lstStyle/>
                    <a:p>
                      <a:pPr algn="ctr"/>
                      <a:r>
                        <a:rPr lang="vi-VN" sz="1400"/>
                        <a:t>0.2ml/liều</a:t>
                      </a:r>
                    </a:p>
                    <a:p>
                      <a:pPr algn="ctr"/>
                      <a:r>
                        <a:rPr lang="vi-VN" sz="1400"/>
                        <a:t>1 lọ: 10 liều</a:t>
                      </a:r>
                      <a:endParaRPr lang="en-US" sz="1400"/>
                    </a:p>
                  </a:txBody>
                  <a:tcPr marL="73656" marR="73656" marT="36828" marB="36828" anchor="ctr"/>
                </a:tc>
                <a:tc>
                  <a:txBody>
                    <a:bodyPr/>
                    <a:lstStyle/>
                    <a:p>
                      <a:pPr algn="ctr"/>
                      <a:r>
                        <a:rPr lang="vi-VN" sz="1400"/>
                        <a:t>2 liều</a:t>
                      </a:r>
                    </a:p>
                    <a:p>
                      <a:pPr algn="ctr"/>
                      <a:r>
                        <a:rPr lang="vi-VN" sz="1400"/>
                        <a:t>M1 </a:t>
                      </a:r>
                      <a:r>
                        <a:rPr lang="vi-VN" sz="1400">
                          <a:sym typeface="Wingdings" panose="05000000000000000000" pitchFamily="2" charset="2"/>
                        </a:rPr>
                        <a:t></a:t>
                      </a:r>
                      <a:r>
                        <a:rPr lang="vi-VN" sz="1400"/>
                        <a:t> M2: 3 tuần</a:t>
                      </a:r>
                    </a:p>
                    <a:p>
                      <a:pPr algn="ctr"/>
                      <a:r>
                        <a:rPr lang="vi-VN" sz="1400"/>
                        <a:t>(21 ngày)</a:t>
                      </a:r>
                      <a:endParaRPr lang="en-US" sz="1400"/>
                    </a:p>
                  </a:txBody>
                  <a:tcPr marL="73656" marR="73656" marT="36828" marB="36828" anchor="ctr"/>
                </a:tc>
                <a:tc>
                  <a:txBody>
                    <a:bodyPr/>
                    <a:lstStyle/>
                    <a:p>
                      <a:pPr algn="ctr"/>
                      <a:r>
                        <a:rPr lang="vi-VN" sz="1400">
                          <a:effectLst/>
                          <a:ea typeface="Calibri" panose="020F0502020204030204" pitchFamily="34" charset="0"/>
                          <a:cs typeface="Times New Roman" panose="02020603050405020304" pitchFamily="18" charset="0"/>
                        </a:rPr>
                        <a:t>tiêm bắp ở cơ delta, có thể sử dụng tiêm tại mặt trước ngoài đùi</a:t>
                      </a:r>
                      <a:endParaRPr lang="en-US" sz="1400"/>
                    </a:p>
                  </a:txBody>
                  <a:tcPr marL="73656" marR="73656" marT="36828" marB="36828" anchor="ctr"/>
                </a:tc>
                <a:extLst>
                  <a:ext uri="{0D108BD9-81ED-4DB2-BD59-A6C34878D82A}">
                    <a16:rowId xmlns:a16="http://schemas.microsoft.com/office/drawing/2014/main" val="2006515598"/>
                  </a:ext>
                </a:extLst>
              </a:tr>
            </a:tbl>
          </a:graphicData>
        </a:graphic>
      </p:graphicFrame>
    </p:spTree>
    <p:extLst>
      <p:ext uri="{BB962C8B-B14F-4D97-AF65-F5344CB8AC3E}">
        <p14:creationId xmlns:p14="http://schemas.microsoft.com/office/powerpoint/2010/main" val="282693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3" name="Content Placeholder 2"/>
          <p:cNvSpPr>
            <a:spLocks noGrp="1"/>
          </p:cNvSpPr>
          <p:nvPr>
            <p:ph idx="1"/>
          </p:nvPr>
        </p:nvSpPr>
        <p:spPr>
          <a:xfrm>
            <a:off x="914400" y="1825625"/>
            <a:ext cx="10752138" cy="4351338"/>
          </a:xfrm>
        </p:spPr>
        <p:txBody>
          <a:bodyPr>
            <a:normAutofit/>
          </a:bodyPr>
          <a:lstStyle/>
          <a:p>
            <a:pPr>
              <a:spcBef>
                <a:spcPts val="1200"/>
              </a:spcBef>
            </a:pPr>
            <a:r>
              <a:rPr lang="en-US" sz="2400" b="1" dirty="0" err="1"/>
              <a:t>Đối</a:t>
            </a:r>
            <a:r>
              <a:rPr lang="en-US" sz="2400" b="1" dirty="0"/>
              <a:t> </a:t>
            </a:r>
            <a:r>
              <a:rPr lang="en-US" sz="2400" b="1" dirty="0" err="1"/>
              <a:t>tượng</a:t>
            </a:r>
            <a:r>
              <a:rPr lang="en-US" sz="2400" b="1" dirty="0"/>
              <a:t>:</a:t>
            </a:r>
          </a:p>
          <a:p>
            <a:pPr lvl="1">
              <a:spcBef>
                <a:spcPts val="1200"/>
              </a:spcBef>
              <a:buFont typeface="Wingdings" panose="05000000000000000000" pitchFamily="2" charset="2"/>
              <a:buChar char="ü"/>
            </a:pPr>
            <a:r>
              <a:rPr lang="vi-VN" dirty="0"/>
              <a:t>Tất cả trẻ </a:t>
            </a:r>
            <a:r>
              <a:rPr lang="vi-VN"/>
              <a:t>từ 5 đến 11 </a:t>
            </a:r>
            <a:r>
              <a:rPr lang="vi-VN" dirty="0"/>
              <a:t>tuổi sinh sống hoặc học tập trên địa </a:t>
            </a:r>
            <a:r>
              <a:rPr lang="vi-VN"/>
              <a:t>bàn </a:t>
            </a:r>
            <a:r>
              <a:rPr lang="en-US"/>
              <a:t>TPHCM.</a:t>
            </a:r>
            <a:endParaRPr lang="en-US" dirty="0"/>
          </a:p>
          <a:p>
            <a:pPr>
              <a:spcBef>
                <a:spcPts val="1200"/>
              </a:spcBef>
            </a:pPr>
            <a:r>
              <a:rPr lang="en-US" sz="2400" b="1"/>
              <a:t>Phạm vi: </a:t>
            </a:r>
            <a:r>
              <a:rPr lang="vi-VN" sz="2400"/>
              <a:t>22 </a:t>
            </a:r>
            <a:r>
              <a:rPr lang="vi-VN" sz="2400" dirty="0"/>
              <a:t>quận, huyện và Thành phố Thủ Đức</a:t>
            </a:r>
            <a:endParaRPr lang="en-US" sz="2400" dirty="0"/>
          </a:p>
          <a:p>
            <a:pPr>
              <a:spcBef>
                <a:spcPts val="1200"/>
              </a:spcBef>
            </a:pPr>
            <a:r>
              <a:rPr lang="en-US" sz="2400" b="1" err="1"/>
              <a:t>Thời</a:t>
            </a:r>
            <a:r>
              <a:rPr lang="en-US" sz="2400" b="1"/>
              <a:t> gian: </a:t>
            </a:r>
            <a:r>
              <a:rPr lang="vi-VN" sz="2400"/>
              <a:t>Triển </a:t>
            </a:r>
            <a:r>
              <a:rPr lang="vi-VN" sz="2400" dirty="0"/>
              <a:t>khai ngay khi có hướng dẫn của Bộ Y tế như sau:</a:t>
            </a:r>
            <a:endParaRPr lang="en-US" sz="2400" dirty="0"/>
          </a:p>
          <a:p>
            <a:pPr lvl="1">
              <a:spcBef>
                <a:spcPts val="1200"/>
              </a:spcBef>
              <a:buFont typeface="Wingdings" panose="05000000000000000000" pitchFamily="2" charset="2"/>
              <a:buChar char="ü"/>
            </a:pPr>
            <a:r>
              <a:rPr lang="nl-NL" dirty="0"/>
              <a:t>Đối với mũi 1</a:t>
            </a:r>
            <a:r>
              <a:rPr lang="nl-NL"/>
              <a:t>: tiêm trong </a:t>
            </a:r>
            <a:r>
              <a:rPr lang="vi-VN"/>
              <a:t>30</a:t>
            </a:r>
            <a:r>
              <a:rPr lang="nl-NL">
                <a:solidFill>
                  <a:srgbClr val="C00000"/>
                </a:solidFill>
              </a:rPr>
              <a:t> </a:t>
            </a:r>
            <a:r>
              <a:rPr lang="nl-NL"/>
              <a:t>ngày</a:t>
            </a:r>
            <a:endParaRPr lang="en-US" dirty="0"/>
          </a:p>
          <a:p>
            <a:pPr lvl="1">
              <a:spcBef>
                <a:spcPts val="1200"/>
              </a:spcBef>
              <a:buFont typeface="Wingdings" panose="05000000000000000000" pitchFamily="2" charset="2"/>
              <a:buChar char="ü"/>
            </a:pPr>
            <a:r>
              <a:rPr lang="nl-NL" dirty="0"/>
              <a:t>Đối với mũi 2</a:t>
            </a:r>
            <a:r>
              <a:rPr lang="nl-NL"/>
              <a:t>: tiêm trong </a:t>
            </a:r>
            <a:r>
              <a:rPr lang="vi-VN"/>
              <a:t>30</a:t>
            </a:r>
            <a:r>
              <a:rPr lang="nl-NL"/>
              <a:t> </a:t>
            </a:r>
            <a:r>
              <a:rPr lang="nl-NL" dirty="0"/>
              <a:t>ngày khi đủ thời gian </a:t>
            </a:r>
            <a:r>
              <a:rPr lang="nl-NL"/>
              <a:t>khoảng </a:t>
            </a:r>
            <a:r>
              <a:rPr lang="vi-VN"/>
              <a:t>cách.</a:t>
            </a:r>
            <a:endParaRPr lang="en-US" dirty="0"/>
          </a:p>
          <a:p>
            <a:pPr lvl="1">
              <a:spcBef>
                <a:spcPts val="1200"/>
              </a:spcBef>
              <a:buFont typeface="Wingdings" panose="05000000000000000000" pitchFamily="2" charset="2"/>
              <a:buChar char="ü"/>
            </a:pPr>
            <a:endParaRPr lang="en-US" dirty="0"/>
          </a:p>
        </p:txBody>
      </p:sp>
      <p:sp>
        <p:nvSpPr>
          <p:cNvPr id="4" name="Title 3"/>
          <p:cNvSpPr>
            <a:spLocks noGrp="1"/>
          </p:cNvSpPr>
          <p:nvPr>
            <p:ph type="title"/>
          </p:nvPr>
        </p:nvSpPr>
        <p:spPr/>
        <p:txBody>
          <a:bodyPr/>
          <a:lstStyle/>
          <a:p>
            <a:r>
              <a:rPr lang="en-US"/>
              <a:t>ĐỐI TƯỢNG, PHẠM </a:t>
            </a:r>
            <a:r>
              <a:rPr lang="en-US" dirty="0"/>
              <a:t>VI VÀ THỜI GIAN TRIỂN KHAI</a:t>
            </a:r>
          </a:p>
        </p:txBody>
      </p:sp>
    </p:spTree>
    <p:extLst>
      <p:ext uri="{BB962C8B-B14F-4D97-AF65-F5344CB8AC3E}">
        <p14:creationId xmlns:p14="http://schemas.microsoft.com/office/powerpoint/2010/main" val="362543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AE02D-4E81-40DA-B3CB-7F5A633C3A79}"/>
              </a:ext>
            </a:extLst>
          </p:cNvPr>
          <p:cNvSpPr>
            <a:spLocks noGrp="1"/>
          </p:cNvSpPr>
          <p:nvPr>
            <p:ph type="title"/>
          </p:nvPr>
        </p:nvSpPr>
        <p:spPr>
          <a:xfrm>
            <a:off x="686834" y="1153572"/>
            <a:ext cx="3200400" cy="4461163"/>
          </a:xfrm>
        </p:spPr>
        <p:txBody>
          <a:bodyPr>
            <a:normAutofit/>
          </a:bodyPr>
          <a:lstStyle/>
          <a:p>
            <a:r>
              <a:rPr lang="vi-VN">
                <a:solidFill>
                  <a:srgbClr val="FFFFFF"/>
                </a:solidFill>
              </a:rPr>
              <a:t>Chuẩn bị vắc xin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E38803B-F41A-4508-905E-2E5450D8D422}"/>
              </a:ext>
            </a:extLst>
          </p:cNvPr>
          <p:cNvSpPr>
            <a:spLocks noGrp="1"/>
          </p:cNvSpPr>
          <p:nvPr>
            <p:ph idx="1"/>
          </p:nvPr>
        </p:nvSpPr>
        <p:spPr>
          <a:xfrm>
            <a:off x="4447308" y="591344"/>
            <a:ext cx="6906491" cy="5585619"/>
          </a:xfrm>
        </p:spPr>
        <p:txBody>
          <a:bodyPr anchor="ctr">
            <a:normAutofit/>
          </a:bodyPr>
          <a:lstStyle/>
          <a:p>
            <a:pPr>
              <a:spcAft>
                <a:spcPts val="800"/>
              </a:spcAft>
            </a:pPr>
            <a:r>
              <a:rPr lang="en-US" sz="2000">
                <a:effectLst/>
                <a:latin typeface="+mj-lt"/>
                <a:ea typeface="Calibri" panose="020F0502020204030204" pitchFamily="34" charset="0"/>
                <a:cs typeface="Times New Roman" panose="02020603050405020304" pitchFamily="18" charset="0"/>
              </a:rPr>
              <a:t>Lấy vắc xin ra khỏi phích bảo quản. Kiểm tra nhãn lọ để đảm bảo rằng đó là công thức chính xác dựa trên độ tuổi của người nhận. Lọ dành cho trẻ em từ 5 đến </a:t>
            </a:r>
            <a:r>
              <a:rPr lang="en-US" sz="2000" smtClean="0">
                <a:effectLst/>
                <a:latin typeface="+mj-lt"/>
                <a:ea typeface="Calibri" panose="020F0502020204030204" pitchFamily="34" charset="0"/>
                <a:cs typeface="Times New Roman" panose="02020603050405020304" pitchFamily="18" charset="0"/>
              </a:rPr>
              <a:t>11 tuổi </a:t>
            </a:r>
            <a:r>
              <a:rPr lang="en-US" sz="2000">
                <a:effectLst/>
                <a:latin typeface="+mj-lt"/>
                <a:ea typeface="Calibri" panose="020F0502020204030204" pitchFamily="34" charset="0"/>
                <a:cs typeface="Times New Roman" panose="02020603050405020304" pitchFamily="18" charset="0"/>
              </a:rPr>
              <a:t>có </a:t>
            </a:r>
            <a:r>
              <a:rPr lang="en-US" sz="2000" b="1">
                <a:solidFill>
                  <a:schemeClr val="accent2">
                    <a:lumMod val="75000"/>
                  </a:schemeClr>
                </a:solidFill>
                <a:effectLst/>
                <a:latin typeface="+mj-lt"/>
                <a:ea typeface="Calibri" panose="020F0502020204030204" pitchFamily="34" charset="0"/>
                <a:cs typeface="Times New Roman" panose="02020603050405020304" pitchFamily="18" charset="0"/>
              </a:rPr>
              <a:t>nắp màu cam và viền màu cam trên nhãn</a:t>
            </a:r>
            <a:r>
              <a:rPr lang="en-US" sz="2000">
                <a:effectLst/>
                <a:latin typeface="+mj-lt"/>
                <a:ea typeface="Calibri" panose="020F0502020204030204" pitchFamily="34" charset="0"/>
                <a:cs typeface="Times New Roman" panose="02020603050405020304" pitchFamily="18" charset="0"/>
              </a:rPr>
              <a:t>. Không</a:t>
            </a:r>
            <a:r>
              <a:rPr lang="vi-VN" sz="2000">
                <a:effectLst/>
                <a:latin typeface="+mj-lt"/>
                <a:ea typeface="Calibri" panose="020F0502020204030204" pitchFamily="34" charset="0"/>
                <a:cs typeface="Times New Roman" panose="02020603050405020304" pitchFamily="18" charset="0"/>
              </a:rPr>
              <a:t> sử dụng vắc xin có nắp </a:t>
            </a:r>
            <a:r>
              <a:rPr lang="vi-VN" sz="2000" b="1">
                <a:solidFill>
                  <a:srgbClr val="CC00CC"/>
                </a:solidFill>
                <a:effectLst/>
                <a:latin typeface="+mj-lt"/>
                <a:ea typeface="Calibri" panose="020F0502020204030204" pitchFamily="34" charset="0"/>
                <a:cs typeface="Times New Roman" panose="02020603050405020304" pitchFamily="18" charset="0"/>
              </a:rPr>
              <a:t>màu tím </a:t>
            </a:r>
            <a:r>
              <a:rPr lang="vi-VN" sz="2000">
                <a:effectLst/>
                <a:latin typeface="+mj-lt"/>
                <a:ea typeface="Calibri" panose="020F0502020204030204" pitchFamily="34" charset="0"/>
                <a:cs typeface="Times New Roman" panose="02020603050405020304" pitchFamily="18" charset="0"/>
              </a:rPr>
              <a:t>hoặc nhãn có viền </a:t>
            </a:r>
            <a:r>
              <a:rPr lang="vi-VN" sz="2000" b="1">
                <a:solidFill>
                  <a:srgbClr val="CC00CC"/>
                </a:solidFill>
                <a:effectLst/>
                <a:latin typeface="+mj-lt"/>
                <a:ea typeface="Calibri" panose="020F0502020204030204" pitchFamily="34" charset="0"/>
                <a:cs typeface="Times New Roman" panose="02020603050405020304" pitchFamily="18" charset="0"/>
              </a:rPr>
              <a:t>màu tím </a:t>
            </a:r>
            <a:r>
              <a:rPr lang="vi-VN" sz="2000">
                <a:effectLst/>
                <a:latin typeface="+mj-lt"/>
                <a:ea typeface="Calibri" panose="020F0502020204030204" pitchFamily="34" charset="0"/>
                <a:cs typeface="Times New Roman" panose="02020603050405020304" pitchFamily="18" charset="0"/>
              </a:rPr>
              <a:t>trên lọ cho trẻ em </a:t>
            </a:r>
            <a:r>
              <a:rPr lang="vi-VN" sz="2000" smtClean="0">
                <a:effectLst/>
                <a:latin typeface="+mj-lt"/>
                <a:ea typeface="Calibri" panose="020F0502020204030204" pitchFamily="34" charset="0"/>
                <a:cs typeface="Times New Roman" panose="02020603050405020304" pitchFamily="18" charset="0"/>
              </a:rPr>
              <a:t>dưới 12 tuổi</a:t>
            </a:r>
            <a:r>
              <a:rPr lang="vi-VN" sz="2000">
                <a:effectLst/>
                <a:latin typeface="+mj-lt"/>
                <a:ea typeface="Calibri" panose="020F0502020204030204" pitchFamily="34" charset="0"/>
                <a:cs typeface="Times New Roman" panose="02020603050405020304" pitchFamily="18" charset="0"/>
              </a:rPr>
              <a:t>. </a:t>
            </a:r>
            <a:endParaRPr lang="en-US" sz="2000">
              <a:effectLst/>
              <a:latin typeface="+mj-lt"/>
              <a:ea typeface="Calibri" panose="020F0502020204030204" pitchFamily="34" charset="0"/>
              <a:cs typeface="Times New Roman" panose="02020603050405020304" pitchFamily="18" charset="0"/>
            </a:endParaRPr>
          </a:p>
          <a:p>
            <a:pPr>
              <a:spcAft>
                <a:spcPts val="800"/>
              </a:spcAft>
            </a:pPr>
            <a:r>
              <a:rPr lang="en-US" sz="2000">
                <a:effectLst/>
                <a:latin typeface="+mj-lt"/>
                <a:ea typeface="Calibri" panose="020F0502020204030204" pitchFamily="34" charset="0"/>
                <a:cs typeface="Times New Roman" panose="02020603050405020304" pitchFamily="18" charset="0"/>
              </a:rPr>
              <a:t>Trước</a:t>
            </a:r>
            <a:r>
              <a:rPr lang="vi-VN" sz="2000">
                <a:effectLst/>
                <a:latin typeface="+mj-lt"/>
                <a:ea typeface="Calibri" panose="020F0502020204030204" pitchFamily="34" charset="0"/>
                <a:cs typeface="Times New Roman" panose="02020603050405020304" pitchFamily="18" charset="0"/>
              </a:rPr>
              <a:t> khi pha loãng hãy kiểm tra:</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Các chỉ dẫn về độ tuổi trên nhãn lọ vắc xin</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Ngày hết hạn của vắc xin và dung dịch pha loãng</a:t>
            </a:r>
            <a:endParaRPr lang="en-US" sz="2000">
              <a:effectLst/>
              <a:latin typeface="+mj-lt"/>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vi-VN" sz="2000">
                <a:effectLst/>
                <a:latin typeface="+mj-lt"/>
                <a:ea typeface="Calibri" panose="020F0502020204030204" pitchFamily="34" charset="0"/>
                <a:cs typeface="Times New Roman" panose="02020603050405020304" pitchFamily="18" charset="0"/>
              </a:rPr>
              <a:t>Không sử dụng nếu vắc xin bị đổi màu. Vắc xin Pfizer bình thường có màu từ trắng đến trắng nhạt và có thể chứa các hạt đục.</a:t>
            </a:r>
            <a:endParaRPr lang="en-US" sz="2000">
              <a:effectLst/>
              <a:latin typeface="+mj-lt"/>
              <a:ea typeface="Calibri" panose="020F0502020204030204" pitchFamily="34" charset="0"/>
              <a:cs typeface="Times New Roman" panose="02020603050405020304" pitchFamily="18" charset="0"/>
            </a:endParaRPr>
          </a:p>
          <a:p>
            <a:endParaRPr lang="en-US" sz="2000">
              <a:latin typeface="+mj-lt"/>
            </a:endParaRPr>
          </a:p>
        </p:txBody>
      </p:sp>
    </p:spTree>
    <p:extLst>
      <p:ext uri="{BB962C8B-B14F-4D97-AF65-F5344CB8AC3E}">
        <p14:creationId xmlns:p14="http://schemas.microsoft.com/office/powerpoint/2010/main" val="152883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5D1750A-B402-4A76-A1C4-9A551C8E91D5}"/>
              </a:ext>
            </a:extLst>
          </p:cNvPr>
          <p:cNvGrpSpPr/>
          <p:nvPr/>
        </p:nvGrpSpPr>
        <p:grpSpPr>
          <a:xfrm>
            <a:off x="495300" y="1036690"/>
            <a:ext cx="11404600" cy="5300610"/>
            <a:chOff x="871307" y="1269171"/>
            <a:chExt cx="10449386" cy="4743237"/>
          </a:xfrm>
        </p:grpSpPr>
        <p:pic>
          <p:nvPicPr>
            <p:cNvPr id="5" name="Picture 4">
              <a:extLst>
                <a:ext uri="{FF2B5EF4-FFF2-40B4-BE49-F238E27FC236}">
                  <a16:creationId xmlns:a16="http://schemas.microsoft.com/office/drawing/2014/main" id="{BBDE0DF3-526A-4B68-813B-123D75F79201}"/>
                </a:ext>
              </a:extLst>
            </p:cNvPr>
            <p:cNvPicPr>
              <a:picLocks noChangeAspect="1"/>
            </p:cNvPicPr>
            <p:nvPr/>
          </p:nvPicPr>
          <p:blipFill>
            <a:blip r:embed="rId3"/>
            <a:stretch>
              <a:fillRect/>
            </a:stretch>
          </p:blipFill>
          <p:spPr>
            <a:xfrm>
              <a:off x="871307" y="1269171"/>
              <a:ext cx="10449386" cy="4743237"/>
            </a:xfrm>
            <a:prstGeom prst="rect">
              <a:avLst/>
            </a:prstGeom>
          </p:spPr>
        </p:pic>
        <p:sp>
          <p:nvSpPr>
            <p:cNvPr id="6" name="Rectangle 5">
              <a:extLst>
                <a:ext uri="{FF2B5EF4-FFF2-40B4-BE49-F238E27FC236}">
                  <a16:creationId xmlns:a16="http://schemas.microsoft.com/office/drawing/2014/main" id="{581E15EE-9C4B-4EC2-90AB-369554A78BF8}"/>
                </a:ext>
              </a:extLst>
            </p:cNvPr>
            <p:cNvSpPr/>
            <p:nvPr/>
          </p:nvSpPr>
          <p:spPr>
            <a:xfrm>
              <a:off x="1936955" y="1882707"/>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Sử dụng kim và ống tiêm được dán nhãn để trộn vắc xin và chất pha loãng trong bộ cung cấp phụ trợ.</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DFE3E15-1FF9-4569-A2E7-559FDC445783}"/>
                </a:ext>
              </a:extLst>
            </p:cNvPr>
            <p:cNvSpPr/>
            <p:nvPr/>
          </p:nvSpPr>
          <p:spPr>
            <a:xfrm>
              <a:off x="1936955" y="2646361"/>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Chỉ</a:t>
              </a:r>
              <a:r>
                <a:rPr lang="en-US" sz="1400">
                  <a:latin typeface="Tahoma" panose="020B0604030504040204" pitchFamily="34" charset="0"/>
                  <a:ea typeface="Tahoma" panose="020B0604030504040204" pitchFamily="34" charset="0"/>
                  <a:cs typeface="Tahoma" panose="020B0604030504040204" pitchFamily="34" charset="0"/>
                </a:rPr>
                <a:t> </a:t>
              </a:r>
              <a:r>
                <a:rPr lang="vi-VN" sz="1400">
                  <a:latin typeface="Tahoma" panose="020B0604030504040204" pitchFamily="34" charset="0"/>
                  <a:ea typeface="Tahoma" panose="020B0604030504040204" pitchFamily="34" charset="0"/>
                  <a:cs typeface="Tahoma" panose="020B0604030504040204" pitchFamily="34" charset="0"/>
                </a:rPr>
                <a:t>sử dụng 0,9% natri clorua (nước muối thông thường,KHÔNG chất bảo quản)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2E8482F-038D-46D7-8925-79CC70C05ABA}"/>
                </a:ext>
              </a:extLst>
            </p:cNvPr>
            <p:cNvSpPr/>
            <p:nvPr/>
          </p:nvSpPr>
          <p:spPr>
            <a:xfrm>
              <a:off x="1936955" y="3396846"/>
              <a:ext cx="3982064" cy="8812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từ bơm lượng chất pha loãng thích hợp vào lọ vắc xin :  1,3 mL chất pha loãng cho công thức 5–11 (nắp màu cam)</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8C44B902-5BE0-4E91-AB0F-27E5709F89FA}"/>
                </a:ext>
              </a:extLst>
            </p:cNvPr>
            <p:cNvSpPr/>
            <p:nvPr/>
          </p:nvSpPr>
          <p:spPr>
            <a:xfrm>
              <a:off x="1936955" y="4359982"/>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Lật ngược nhẹ lọ 10 lần trước và sau thêm chất pha loãng.</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B34E3072-9B79-4F0E-8AD6-31F4788FC308}"/>
                </a:ext>
              </a:extLst>
            </p:cNvPr>
            <p:cNvSpPr/>
            <p:nvPr/>
          </p:nvSpPr>
          <p:spPr>
            <a:xfrm>
              <a:off x="1936955" y="5104774"/>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a:latin typeface="Tahoma" panose="020B0604030504040204" pitchFamily="34" charset="0"/>
                  <a:ea typeface="Tahoma" panose="020B0604030504040204" pitchFamily="34" charset="0"/>
                  <a:cs typeface="Tahoma" panose="020B0604030504040204" pitchFamily="34" charset="0"/>
                </a:rPr>
                <a:t>Bỏ lọ chất pha loãng sau khi pha loãng vắc xin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9C0EDC6D-2DD4-4036-93E2-FAB805538CE2}"/>
                </a:ext>
              </a:extLst>
            </p:cNvPr>
            <p:cNvSpPr/>
            <p:nvPr/>
          </p:nvSpPr>
          <p:spPr>
            <a:xfrm>
              <a:off x="7167541" y="1882707"/>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kim và ống tiêm được chỉ định để sử dụng để trộn vắc xin và chất pha loãng.</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FF9C3CF5-507F-429A-8B39-9B1789F48DDB}"/>
                </a:ext>
              </a:extLst>
            </p:cNvPr>
            <p:cNvSpPr/>
            <p:nvPr/>
          </p:nvSpPr>
          <p:spPr>
            <a:xfrm>
              <a:off x="7167541" y="2646361"/>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nước muối thông thường kìm khuẩn hoặc các chất pha loãng khác.</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4C5D9AB8-3FD8-43F7-8EB4-AAB87CD00114}"/>
                </a:ext>
              </a:extLst>
            </p:cNvPr>
            <p:cNvSpPr/>
            <p:nvPr/>
          </p:nvSpPr>
          <p:spPr>
            <a:xfrm>
              <a:off x="7167541" y="3454184"/>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tất cả chất pha loãng trong lọ.</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3B923832-C81D-42E3-A871-11D71950EE6F}"/>
                </a:ext>
              </a:extLst>
            </p:cNvPr>
            <p:cNvSpPr/>
            <p:nvPr/>
          </p:nvSpPr>
          <p:spPr>
            <a:xfrm>
              <a:off x="7167541" y="5028577"/>
              <a:ext cx="3982064" cy="9590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sử dụng hoặc tiết kiệm bất kỳ phần còn lại chất pha loãng để trộn với các lọ bổ sung vắc xin hoặc cho các mục đích sử dụng khác. </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92E43688-4FCD-4A45-AEE5-543894E031A1}"/>
                </a:ext>
              </a:extLst>
            </p:cNvPr>
            <p:cNvSpPr/>
            <p:nvPr/>
          </p:nvSpPr>
          <p:spPr>
            <a:xfrm>
              <a:off x="7167541" y="4296950"/>
              <a:ext cx="3982064" cy="6685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lắc lọ.</a:t>
              </a:r>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a:extLst>
              <a:ext uri="{FF2B5EF4-FFF2-40B4-BE49-F238E27FC236}">
                <a16:creationId xmlns:a16="http://schemas.microsoft.com/office/drawing/2014/main" id="{0C935B62-A2BC-411F-9C55-9D39D7982B8E}"/>
              </a:ext>
            </a:extLst>
          </p:cNvPr>
          <p:cNvSpPr txBox="1"/>
          <p:nvPr/>
        </p:nvSpPr>
        <p:spPr>
          <a:xfrm>
            <a:off x="2824843" y="310243"/>
            <a:ext cx="7168243" cy="584775"/>
          </a:xfrm>
          <a:prstGeom prst="rect">
            <a:avLst/>
          </a:prstGeom>
          <a:noFill/>
        </p:spPr>
        <p:txBody>
          <a:bodyPr wrap="square" rtlCol="0">
            <a:spAutoFit/>
          </a:bodyPr>
          <a:lstStyle/>
          <a:p>
            <a:pPr algn="ctr"/>
            <a:r>
              <a:rPr lang="vi-VN" sz="3200" b="1"/>
              <a:t>PHA LOÃNG VẮC XIN</a:t>
            </a:r>
            <a:endParaRPr lang="en-US" sz="3200" b="1"/>
          </a:p>
        </p:txBody>
      </p:sp>
    </p:spTree>
    <p:extLst>
      <p:ext uri="{BB962C8B-B14F-4D97-AF65-F5344CB8AC3E}">
        <p14:creationId xmlns:p14="http://schemas.microsoft.com/office/powerpoint/2010/main" val="3373106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F0E3-4B2B-470B-A1F0-FA6717FC9A63}"/>
              </a:ext>
            </a:extLst>
          </p:cNvPr>
          <p:cNvSpPr>
            <a:spLocks noGrp="1"/>
          </p:cNvSpPr>
          <p:nvPr>
            <p:ph type="title"/>
          </p:nvPr>
        </p:nvSpPr>
        <p:spPr>
          <a:xfrm>
            <a:off x="838200" y="365126"/>
            <a:ext cx="10515600" cy="924832"/>
          </a:xfrm>
        </p:spPr>
        <p:txBody>
          <a:bodyPr>
            <a:normAutofit/>
          </a:bodyPr>
          <a:lstStyle/>
          <a:p>
            <a:pPr algn="ctr"/>
            <a:r>
              <a:rPr lang="en-US" sz="3200" b="1" i="0">
                <a:solidFill>
                  <a:srgbClr val="000000"/>
                </a:solidFill>
                <a:effectLst/>
                <a:latin typeface="Roboto" panose="02000000000000000000" pitchFamily="2" charset="0"/>
              </a:rPr>
              <a:t>RÚT LIỀU VẮC XIN KHỎI LỌ</a:t>
            </a:r>
            <a:endParaRPr lang="en-US" sz="3200" b="1"/>
          </a:p>
        </p:txBody>
      </p:sp>
      <p:grpSp>
        <p:nvGrpSpPr>
          <p:cNvPr id="17" name="Group 16">
            <a:extLst>
              <a:ext uri="{FF2B5EF4-FFF2-40B4-BE49-F238E27FC236}">
                <a16:creationId xmlns:a16="http://schemas.microsoft.com/office/drawing/2014/main" id="{1BBE4D07-C322-457A-8601-BE37108F867F}"/>
              </a:ext>
            </a:extLst>
          </p:cNvPr>
          <p:cNvGrpSpPr/>
          <p:nvPr/>
        </p:nvGrpSpPr>
        <p:grpSpPr>
          <a:xfrm>
            <a:off x="413976" y="1469571"/>
            <a:ext cx="11364048" cy="3961411"/>
            <a:chOff x="413976" y="1469571"/>
            <a:chExt cx="11364048" cy="3961411"/>
          </a:xfrm>
        </p:grpSpPr>
        <p:pic>
          <p:nvPicPr>
            <p:cNvPr id="5" name="Picture 4">
              <a:extLst>
                <a:ext uri="{FF2B5EF4-FFF2-40B4-BE49-F238E27FC236}">
                  <a16:creationId xmlns:a16="http://schemas.microsoft.com/office/drawing/2014/main" id="{2A321A28-8E79-4394-AE2D-8D6D49BAFDDE}"/>
                </a:ext>
              </a:extLst>
            </p:cNvPr>
            <p:cNvPicPr>
              <a:picLocks noChangeAspect="1"/>
            </p:cNvPicPr>
            <p:nvPr/>
          </p:nvPicPr>
          <p:blipFill>
            <a:blip r:embed="rId2"/>
            <a:stretch>
              <a:fillRect/>
            </a:stretch>
          </p:blipFill>
          <p:spPr>
            <a:xfrm>
              <a:off x="413976" y="1469571"/>
              <a:ext cx="11364048" cy="3961411"/>
            </a:xfrm>
            <a:prstGeom prst="rect">
              <a:avLst/>
            </a:prstGeom>
          </p:spPr>
        </p:pic>
        <p:grpSp>
          <p:nvGrpSpPr>
            <p:cNvPr id="16" name="Group 15">
              <a:extLst>
                <a:ext uri="{FF2B5EF4-FFF2-40B4-BE49-F238E27FC236}">
                  <a16:creationId xmlns:a16="http://schemas.microsoft.com/office/drawing/2014/main" id="{4B45E97E-5DAB-412C-B80E-3772D218F574}"/>
                </a:ext>
              </a:extLst>
            </p:cNvPr>
            <p:cNvGrpSpPr/>
            <p:nvPr/>
          </p:nvGrpSpPr>
          <p:grpSpPr>
            <a:xfrm>
              <a:off x="1663646" y="2029662"/>
              <a:ext cx="10114378" cy="3258358"/>
              <a:chOff x="1663646" y="2029662"/>
              <a:chExt cx="10114378" cy="3258358"/>
            </a:xfrm>
          </p:grpSpPr>
          <p:sp>
            <p:nvSpPr>
              <p:cNvPr id="6" name="Rectangle 5">
                <a:extLst>
                  <a:ext uri="{FF2B5EF4-FFF2-40B4-BE49-F238E27FC236}">
                    <a16:creationId xmlns:a16="http://schemas.microsoft.com/office/drawing/2014/main" id="{AA399B1D-1911-411B-BDD3-A482F533123D}"/>
                  </a:ext>
                </a:extLst>
              </p:cNvPr>
              <p:cNvSpPr/>
              <p:nvPr/>
            </p:nvSpPr>
            <p:spPr>
              <a:xfrm>
                <a:off x="1663646" y="2029663"/>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Khi trộn và rút tiêm vắc xin, đâm kim vào các vị trí khác nhau trên nắp cao su.</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90FBABB8-6F0B-412B-96ED-5A9D01F8E295}"/>
                  </a:ext>
                </a:extLst>
              </p:cNvPr>
              <p:cNvSpPr/>
              <p:nvPr/>
            </p:nvSpPr>
            <p:spPr>
              <a:xfrm>
                <a:off x="1663646" y="3207806"/>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Khi rút vắc xin, thực hiện đuổi khí ngay khi kim còn trong lọ vắc xin</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A4B5FD12-B44B-450D-8127-AB1A6D631DB7}"/>
                  </a:ext>
                </a:extLst>
              </p:cNvPr>
              <p:cNvSpPr/>
              <p:nvPr/>
            </p:nvSpPr>
            <p:spPr>
              <a:xfrm>
                <a:off x="1663646" y="4378541"/>
                <a:ext cx="4371316"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Nếu lượng vắc xin còn lại trong lọ không phải là đủ liều, loại bỏ lọ và vắc xin còn lại.</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C9AED68-712C-4DC4-968F-FB544C7AD9D4}"/>
                  </a:ext>
                </a:extLst>
              </p:cNvPr>
              <p:cNvSpPr/>
              <p:nvPr/>
            </p:nvSpPr>
            <p:spPr>
              <a:xfrm>
                <a:off x="7528781" y="4375060"/>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kết hợp vắc xin còn lại từ nhiều lọ để có đủ liều. </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9F715DAA-7037-4ED1-85F3-4CD175AB46D4}"/>
                  </a:ext>
                </a:extLst>
              </p:cNvPr>
              <p:cNvSpPr/>
              <p:nvPr/>
            </p:nvSpPr>
            <p:spPr>
              <a:xfrm>
                <a:off x="7528781" y="3207805"/>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loại bỏ bọt khí bằng cách để kim tiêm bên ngoài lọ như vắc xin có thể dễ dàng bị mất trong quá trình này.</a:t>
                </a: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23833AFD-F092-4F12-B562-C1C67AD980AA}"/>
                  </a:ext>
                </a:extLst>
              </p:cNvPr>
              <p:cNvSpPr/>
              <p:nvPr/>
            </p:nvSpPr>
            <p:spPr>
              <a:xfrm>
                <a:off x="7528781" y="2029662"/>
                <a:ext cx="4249243" cy="9094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KHÔNG </a:t>
                </a: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đâm kim </a:t>
                </a: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cùng một điểm </a:t>
                </a:r>
                <a:r>
                  <a:rPr lang="vi-VN"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trên nắp cao su</a:t>
                </a:r>
                <a:r>
                  <a:rPr lang="en-US" sz="1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Điều này có thể khiến vắc xin rò rỉ từ lọ.</a:t>
                </a:r>
                <a:endParaRPr lang="en-US" sz="14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8656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4EF73-30BC-45EE-AB79-909B2F0EF50E}"/>
              </a:ext>
            </a:extLst>
          </p:cNvPr>
          <p:cNvSpPr>
            <a:spLocks noGrp="1"/>
          </p:cNvSpPr>
          <p:nvPr>
            <p:ph type="title"/>
          </p:nvPr>
        </p:nvSpPr>
        <p:spPr>
          <a:xfrm>
            <a:off x="838200" y="365125"/>
            <a:ext cx="10515600" cy="1325563"/>
          </a:xfrm>
        </p:spPr>
        <p:txBody>
          <a:bodyPr>
            <a:normAutofit/>
          </a:bodyPr>
          <a:lstStyle/>
          <a:p>
            <a:r>
              <a:rPr lang="vi-VN" sz="5400"/>
              <a:t>Bảo quản vắc xin</a:t>
            </a:r>
            <a:endParaRPr lang="en-US" sz="5400"/>
          </a:p>
        </p:txBody>
      </p:sp>
      <p:sp>
        <p:nvSpPr>
          <p:cNvPr id="15"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11FD54-5061-40F1-B87C-423AE9557299}"/>
              </a:ext>
            </a:extLst>
          </p:cNvPr>
          <p:cNvSpPr>
            <a:spLocks noGrp="1"/>
          </p:cNvSpPr>
          <p:nvPr>
            <p:ph idx="1"/>
          </p:nvPr>
        </p:nvSpPr>
        <p:spPr>
          <a:xfrm>
            <a:off x="838200" y="1929384"/>
            <a:ext cx="10515600" cy="4251960"/>
          </a:xfrm>
        </p:spPr>
        <p:txBody>
          <a:bodyPr>
            <a:normAutofit/>
          </a:bodyPr>
          <a:lstStyle/>
          <a:p>
            <a:r>
              <a:rPr lang="vi-VN" sz="2200" b="0" i="0">
                <a:effectLst/>
                <a:latin typeface="Tahoma" panose="020B0604030504040204" pitchFamily="34" charset="0"/>
                <a:ea typeface="Tahoma" panose="020B0604030504040204" pitchFamily="34" charset="0"/>
                <a:cs typeface="Tahoma" panose="020B0604030504040204" pitchFamily="34" charset="0"/>
              </a:rPr>
              <a:t>Trong thời gian bảo quản, </a:t>
            </a:r>
            <a:r>
              <a:rPr lang="vi-VN" sz="2200" b="0"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hạn chế tối đa việc tiếp xúc với ánh sáng </a:t>
            </a:r>
            <a:r>
              <a:rPr lang="vi-VN" sz="2200" b="0" i="0">
                <a:effectLst/>
                <a:latin typeface="Tahoma" panose="020B0604030504040204" pitchFamily="34" charset="0"/>
                <a:ea typeface="Tahoma" panose="020B0604030504040204" pitchFamily="34" charset="0"/>
                <a:cs typeface="Tahoma" panose="020B0604030504040204" pitchFamily="34" charset="0"/>
              </a:rPr>
              <a:t>phòng và tránh tiếp xúc trực tiếp với ánh sáng mặt trời và tia cực tím. Không làm đông lạnh lại các lọ đã rã đông. </a:t>
            </a:r>
          </a:p>
          <a:p>
            <a:r>
              <a:rPr lang="vi-VN" sz="2200" b="0" i="0">
                <a:effectLst/>
                <a:latin typeface="Tahoma" panose="020B0604030504040204" pitchFamily="34" charset="0"/>
                <a:ea typeface="Tahoma" panose="020B0604030504040204" pitchFamily="34" charset="0"/>
                <a:cs typeface="Tahoma" panose="020B0604030504040204" pitchFamily="34" charset="0"/>
              </a:rPr>
              <a:t>Lưu trữ lọ trước khi sử dụng Hộp Vắc xin Pfizer-BioNTech COVID-19</a:t>
            </a:r>
            <a:r>
              <a:rPr lang="vi-VN" sz="2200" b="0" i="0" smtClean="0">
                <a:effectLst/>
                <a:latin typeface="Tahoma" panose="020B0604030504040204" pitchFamily="34" charset="0"/>
                <a:ea typeface="Tahoma" panose="020B0604030504040204" pitchFamily="34" charset="0"/>
                <a:cs typeface="Tahoma" panose="020B0604030504040204" pitchFamily="34" charset="0"/>
              </a:rPr>
              <a:t>.</a:t>
            </a:r>
            <a:r>
              <a:rPr lang="en-US" sz="2200" b="0" i="0" smtClean="0">
                <a:effectLst/>
                <a:latin typeface="Tahoma" panose="020B0604030504040204" pitchFamily="34" charset="0"/>
                <a:ea typeface="Tahoma" panose="020B0604030504040204" pitchFamily="34" charset="0"/>
                <a:cs typeface="Tahoma" panose="020B0604030504040204" pitchFamily="34" charset="0"/>
              </a:rPr>
              <a:t> </a:t>
            </a:r>
            <a:r>
              <a:rPr lang="vi-VN" sz="2200" b="0" i="0" smtClean="0">
                <a:effectLst/>
                <a:latin typeface="Tahoma" panose="020B0604030504040204" pitchFamily="34" charset="0"/>
                <a:ea typeface="Tahoma" panose="020B0604030504040204" pitchFamily="34" charset="0"/>
                <a:cs typeface="Tahoma" panose="020B0604030504040204" pitchFamily="34" charset="0"/>
              </a:rPr>
              <a:t>Lọ </a:t>
            </a:r>
            <a:r>
              <a:rPr lang="vi-VN" sz="2200" b="0" i="0">
                <a:effectLst/>
                <a:latin typeface="Tahoma" panose="020B0604030504040204" pitchFamily="34" charset="0"/>
                <a:ea typeface="Tahoma" panose="020B0604030504040204" pitchFamily="34" charset="0"/>
                <a:cs typeface="Tahoma" panose="020B0604030504040204" pitchFamily="34" charset="0"/>
              </a:rPr>
              <a:t>nhiều liều có màu cam nắp và nhãn có viền màu cam có thể bị đóng băng ở điều kiện cực lạnh </a:t>
            </a:r>
            <a:r>
              <a:rPr lang="vi-VN"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ở </a:t>
            </a:r>
            <a:r>
              <a:rPr lang="en-US"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-90ºC to -60ºC</a:t>
            </a:r>
            <a:r>
              <a:rPr lang="vi-VN" sz="2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trong thời gian 9 tháng</a:t>
            </a:r>
            <a:r>
              <a:rPr lang="vi-VN" sz="2200">
                <a:latin typeface="Tahoma" panose="020B0604030504040204" pitchFamily="34" charset="0"/>
                <a:ea typeface="Tahoma" panose="020B0604030504040204" pitchFamily="34" charset="0"/>
                <a:cs typeface="Tahoma" panose="020B0604030504040204" pitchFamily="34" charset="0"/>
              </a:rPr>
              <a:t>.</a:t>
            </a:r>
          </a:p>
          <a:p>
            <a:r>
              <a:rPr lang="vi-VN" sz="2200" b="1"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KHÔNG</a:t>
            </a:r>
            <a:r>
              <a:rPr lang="vi-VN" sz="2200" b="0"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 bảo quản lọ ở nhiệt độ -25 ° C đến -15 ° C </a:t>
            </a:r>
            <a:r>
              <a:rPr lang="vi-VN" sz="2200" b="0" i="0">
                <a:effectLst/>
                <a:latin typeface="Tahoma" panose="020B0604030504040204" pitchFamily="34" charset="0"/>
                <a:ea typeface="Tahoma" panose="020B0604030504040204" pitchFamily="34" charset="0"/>
                <a:cs typeface="Tahoma" panose="020B0604030504040204" pitchFamily="34" charset="0"/>
              </a:rPr>
              <a:t>(-13 ° F đến 5 ° F). Sau khi các lọ đã được rã đông, chúng không nên được đông lạnh lại.</a:t>
            </a:r>
          </a:p>
          <a:p>
            <a:r>
              <a:rPr lang="vi-VN" sz="2200" b="0" i="0">
                <a:effectLst/>
                <a:latin typeface="Tahoma" panose="020B0604030504040204" pitchFamily="34" charset="0"/>
                <a:ea typeface="Tahoma" panose="020B0604030504040204" pitchFamily="34" charset="0"/>
                <a:cs typeface="Tahoma" panose="020B0604030504040204" pitchFamily="34" charset="0"/>
              </a:rPr>
              <a:t>Cho phép (các) lọ rã đông trong tủ lạnh [2ºC đến 8ºC ]. MỘT hộp vắc xin 10 lọ có thể mất đến 4 giờ để rã đông và lọ rã đông </a:t>
            </a:r>
            <a:r>
              <a:rPr lang="vi-VN" sz="2200" b="1" i="0">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bảo quản ở tủ lạnh 2ºC đến 8ºC có thể được lưu trữ trong tủ lạnh cho đến </a:t>
            </a:r>
            <a:r>
              <a:rPr lang="vi-VN" sz="2200" b="1" i="0" u="sng">
                <a:solidFill>
                  <a:schemeClr val="accent2">
                    <a:lumMod val="75000"/>
                  </a:schemeClr>
                </a:solidFill>
                <a:effectLst/>
                <a:latin typeface="Tahoma" panose="020B0604030504040204" pitchFamily="34" charset="0"/>
                <a:ea typeface="Tahoma" panose="020B0604030504040204" pitchFamily="34" charset="0"/>
                <a:cs typeface="Tahoma" panose="020B0604030504040204" pitchFamily="34" charset="0"/>
              </a:rPr>
              <a:t>10 tuần.</a:t>
            </a:r>
            <a:endParaRPr lang="en-US" sz="2200" b="1" u="sng">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9054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A9B6C6-A247-48A8-9A1C-1E36FA945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29E0ADCA-B6A7-4904-9BF6-CE96FF302FFF}"/>
              </a:ext>
            </a:extLst>
          </p:cNvPr>
          <p:cNvSpPr>
            <a:spLocks noGrp="1"/>
          </p:cNvSpPr>
          <p:nvPr>
            <p:ph type="title"/>
          </p:nvPr>
        </p:nvSpPr>
        <p:spPr>
          <a:xfrm>
            <a:off x="1301262" y="1037806"/>
            <a:ext cx="7156937" cy="1549400"/>
          </a:xfrm>
        </p:spPr>
        <p:txBody>
          <a:bodyPr vert="horz" lIns="91440" tIns="45720" rIns="91440" bIns="45720" rtlCol="0" anchor="b">
            <a:normAutofit/>
          </a:bodyPr>
          <a:lstStyle/>
          <a:p>
            <a:r>
              <a:rPr lang="en-US" sz="5600" kern="1200">
                <a:solidFill>
                  <a:srgbClr val="FFFFFF"/>
                </a:solidFill>
                <a:latin typeface="+mj-lt"/>
                <a:ea typeface="+mj-ea"/>
                <a:cs typeface="+mj-cs"/>
              </a:rPr>
              <a:t>Chân thành cảm ơn</a:t>
            </a:r>
          </a:p>
        </p:txBody>
      </p:sp>
      <p:sp>
        <p:nvSpPr>
          <p:cNvPr id="11" name="Graphic 13">
            <a:extLst>
              <a:ext uri="{FF2B5EF4-FFF2-40B4-BE49-F238E27FC236}">
                <a16:creationId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41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3" name="Content Placeholder 2"/>
          <p:cNvSpPr>
            <a:spLocks noGrp="1"/>
          </p:cNvSpPr>
          <p:nvPr>
            <p:ph idx="1"/>
          </p:nvPr>
        </p:nvSpPr>
        <p:spPr>
          <a:xfrm>
            <a:off x="515938" y="1678675"/>
            <a:ext cx="10837862" cy="4498288"/>
          </a:xfrm>
        </p:spPr>
        <p:txBody>
          <a:bodyPr>
            <a:normAutofit/>
          </a:bodyPr>
          <a:lstStyle/>
          <a:p>
            <a:pPr lvl="0" indent="454025" algn="just">
              <a:spcBef>
                <a:spcPts val="1200"/>
              </a:spcBef>
            </a:pPr>
            <a:r>
              <a:rPr lang="nl-NL" sz="2400" b="1" dirty="0"/>
              <a:t>Đối với trẻ đi học: </a:t>
            </a:r>
            <a:r>
              <a:rPr lang="nl-NL" sz="2400" dirty="0"/>
              <a:t>tiêm tại trường học hoặc điểm tiêm được cơ sở </a:t>
            </a:r>
            <a:r>
              <a:rPr lang="nl-NL" sz="2400"/>
              <a:t>giáo dục lựa chọn đảm bảo ATTC và PCD.</a:t>
            </a:r>
            <a:endParaRPr lang="en-US" sz="2400" dirty="0"/>
          </a:p>
          <a:p>
            <a:pPr lvl="0" indent="454025" algn="just">
              <a:spcBef>
                <a:spcPts val="1200"/>
              </a:spcBef>
            </a:pPr>
            <a:r>
              <a:rPr lang="nl-NL" sz="2400" b="1" dirty="0"/>
              <a:t>Đối với trẻ không đi học: </a:t>
            </a:r>
            <a:r>
              <a:rPr lang="nl-NL" sz="2400" dirty="0"/>
              <a:t>tiêm tại điểm tiêm chủng cố định hoặc lưu động trên địa bàn </a:t>
            </a:r>
            <a:r>
              <a:rPr lang="nl-NL" sz="2400"/>
              <a:t>do UBND QH/TP.TĐ lựa </a:t>
            </a:r>
            <a:r>
              <a:rPr lang="nl-NL" sz="2400" dirty="0"/>
              <a:t>chọn.</a:t>
            </a:r>
            <a:endParaRPr lang="en-US" sz="2400" dirty="0"/>
          </a:p>
          <a:p>
            <a:pPr indent="454025" algn="just">
              <a:spcBef>
                <a:spcPts val="1200"/>
              </a:spcBef>
            </a:pPr>
            <a:r>
              <a:rPr lang="nl-NL" sz="2400" b="1"/>
              <a:t>Đối </a:t>
            </a:r>
            <a:r>
              <a:rPr lang="nl-NL" sz="2400" b="1" dirty="0"/>
              <a:t>với các trẻ đang điều trị </a:t>
            </a:r>
            <a:r>
              <a:rPr lang="nl-NL" sz="2400" b="1"/>
              <a:t>nội </a:t>
            </a:r>
            <a:r>
              <a:rPr lang="vi-VN" sz="2400" b="1"/>
              <a:t>trú, trẻ bệnh nền</a:t>
            </a:r>
            <a:r>
              <a:rPr lang="nl-NL" sz="2400" b="1"/>
              <a:t> </a:t>
            </a:r>
            <a:r>
              <a:rPr lang="nl-NL" sz="2400" b="1" dirty="0"/>
              <a:t>tại </a:t>
            </a:r>
            <a:r>
              <a:rPr lang="nl-NL" sz="2400" b="1"/>
              <a:t>các BVCK Nhi và BVĐK có </a:t>
            </a:r>
            <a:r>
              <a:rPr lang="nl-NL" sz="2400" b="1" dirty="0"/>
              <a:t>chuyên khoa Nhi:</a:t>
            </a:r>
            <a:r>
              <a:rPr lang="nl-NL" sz="2400" dirty="0"/>
              <a:t> lập danh sách trẻ </a:t>
            </a:r>
            <a:r>
              <a:rPr lang="nl-NL" sz="2400"/>
              <a:t>từ </a:t>
            </a:r>
            <a:r>
              <a:rPr lang="vi-VN" sz="2400"/>
              <a:t>5</a:t>
            </a:r>
            <a:r>
              <a:rPr lang="nl-NL" sz="2400"/>
              <a:t> đến </a:t>
            </a:r>
            <a:r>
              <a:rPr lang="vi-VN" sz="2400"/>
              <a:t>11</a:t>
            </a:r>
            <a:r>
              <a:rPr lang="nl-NL" sz="2400"/>
              <a:t> </a:t>
            </a:r>
            <a:r>
              <a:rPr lang="nl-NL" sz="2400" dirty="0"/>
              <a:t>tuổi tại thời điểm tiêm chủng (kể cả trẻ có địa chỉ cư trú tại tỉnh, thành khác) để </a:t>
            </a:r>
            <a:r>
              <a:rPr lang="nl-NL" sz="2400"/>
              <a:t>tiêm chủng trước khi xuất viện.</a:t>
            </a:r>
          </a:p>
          <a:p>
            <a:pPr algn="just">
              <a:spcBef>
                <a:spcPts val="1200"/>
              </a:spcBef>
            </a:pPr>
            <a:endParaRPr lang="en-US" sz="2400" dirty="0"/>
          </a:p>
        </p:txBody>
      </p:sp>
      <p:sp>
        <p:nvSpPr>
          <p:cNvPr id="4" name="Title 3"/>
          <p:cNvSpPr>
            <a:spLocks noGrp="1"/>
          </p:cNvSpPr>
          <p:nvPr>
            <p:ph type="title"/>
          </p:nvPr>
        </p:nvSpPr>
        <p:spPr/>
        <p:txBody>
          <a:bodyPr/>
          <a:lstStyle/>
          <a:p>
            <a:r>
              <a:rPr lang="en-US" dirty="0"/>
              <a:t>HÌNH THỨCTRIỂN KHAI</a:t>
            </a:r>
          </a:p>
        </p:txBody>
      </p:sp>
    </p:spTree>
    <p:extLst>
      <p:ext uri="{BB962C8B-B14F-4D97-AF65-F5344CB8AC3E}">
        <p14:creationId xmlns:p14="http://schemas.microsoft.com/office/powerpoint/2010/main" val="119035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5</a:t>
            </a:fld>
            <a:endParaRPr lang="en-US"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9542676"/>
              </p:ext>
            </p:extLst>
          </p:nvPr>
        </p:nvGraphicFramePr>
        <p:xfrm>
          <a:off x="525832" y="177424"/>
          <a:ext cx="10837864" cy="6530178"/>
        </p:xfrm>
        <a:graphic>
          <a:graphicData uri="http://schemas.openxmlformats.org/drawingml/2006/table">
            <a:tbl>
              <a:tblPr firstRow="1" bandRow="1">
                <a:tableStyleId>{5C22544A-7EE6-4342-B048-85BDC9FD1C3A}</a:tableStyleId>
              </a:tblPr>
              <a:tblGrid>
                <a:gridCol w="534940">
                  <a:extLst>
                    <a:ext uri="{9D8B030D-6E8A-4147-A177-3AD203B41FA5}">
                      <a16:colId xmlns:a16="http://schemas.microsoft.com/office/drawing/2014/main" val="4265476170"/>
                    </a:ext>
                  </a:extLst>
                </a:gridCol>
                <a:gridCol w="1396678">
                  <a:extLst>
                    <a:ext uri="{9D8B030D-6E8A-4147-A177-3AD203B41FA5}">
                      <a16:colId xmlns:a16="http://schemas.microsoft.com/office/drawing/2014/main" val="3800892525"/>
                    </a:ext>
                  </a:extLst>
                </a:gridCol>
                <a:gridCol w="3492974">
                  <a:extLst>
                    <a:ext uri="{9D8B030D-6E8A-4147-A177-3AD203B41FA5}">
                      <a16:colId xmlns:a16="http://schemas.microsoft.com/office/drawing/2014/main" val="4176844484"/>
                    </a:ext>
                  </a:extLst>
                </a:gridCol>
                <a:gridCol w="5413272">
                  <a:extLst>
                    <a:ext uri="{9D8B030D-6E8A-4147-A177-3AD203B41FA5}">
                      <a16:colId xmlns:a16="http://schemas.microsoft.com/office/drawing/2014/main" val="3887852706"/>
                    </a:ext>
                  </a:extLst>
                </a:gridCol>
              </a:tblGrid>
              <a:tr h="442961">
                <a:tc>
                  <a:txBody>
                    <a:bodyPr/>
                    <a:lstStyle/>
                    <a:p>
                      <a:r>
                        <a:rPr lang="en-US" sz="2000"/>
                        <a:t>TT</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2">
                  <a:txBody>
                    <a:bodyPr/>
                    <a:lstStyle/>
                    <a:p>
                      <a:r>
                        <a:rPr lang="en-US" sz="2000" b="1"/>
                        <a:t>Hoạt</a:t>
                      </a:r>
                      <a:r>
                        <a:rPr lang="en-US" sz="2000" b="1" baseline="0"/>
                        <a:t> động chính</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Phụ</a:t>
                      </a:r>
                      <a:r>
                        <a:rPr lang="en-US" sz="2000" baseline="0"/>
                        <a:t> trách</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82885"/>
                  </a:ext>
                </a:extLst>
              </a:tr>
              <a:tr h="442961">
                <a:tc rowSpan="3">
                  <a:txBody>
                    <a:bodyPr/>
                    <a:lstStyle/>
                    <a:p>
                      <a:r>
                        <a:rPr lang="en-US" sz="2000"/>
                        <a:t>1</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3">
                  <a:txBody>
                    <a:bodyPr/>
                    <a:lstStyle/>
                    <a:p>
                      <a:r>
                        <a:rPr lang="en-US" sz="2000" b="1"/>
                        <a:t>Lập</a:t>
                      </a:r>
                      <a:r>
                        <a:rPr lang="en-US" sz="2000" b="1" baseline="0"/>
                        <a:t> danh sách</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Trẻ</a:t>
                      </a:r>
                      <a:r>
                        <a:rPr lang="en-US" sz="2000" baseline="0"/>
                        <a:t> đi học</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Sở</a:t>
                      </a:r>
                      <a:r>
                        <a:rPr lang="en-US" sz="2000" baseline="0"/>
                        <a:t> GD&amp;ĐT, Sở LĐTBXH</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66152404"/>
                  </a:ext>
                </a:extLst>
              </a:tr>
              <a:tr h="442961">
                <a:tc vMerge="1">
                  <a:txBody>
                    <a:bodyPr/>
                    <a:lstStyle/>
                    <a:p>
                      <a:endParaRPr lang="en-US" sz="2000"/>
                    </a:p>
                  </a:txBody>
                  <a:tcPr/>
                </a:tc>
                <a:tc vMerge="1">
                  <a:txBody>
                    <a:bodyPr/>
                    <a:lstStyle/>
                    <a:p>
                      <a:endParaRPr lang="en-US" sz="2000" b="1"/>
                    </a:p>
                  </a:txBody>
                  <a:tcPr/>
                </a:tc>
                <a:tc>
                  <a:txBody>
                    <a:bodyPr/>
                    <a:lstStyle/>
                    <a:p>
                      <a:r>
                        <a:rPr lang="en-US" sz="2000"/>
                        <a:t>Trẻ</a:t>
                      </a:r>
                      <a:r>
                        <a:rPr lang="en-US" sz="2000" baseline="0"/>
                        <a:t> không đi học</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a:t>Sở LĐTBXH, UBND</a:t>
                      </a:r>
                      <a:endParaRPr lang="en-US" sz="2000"/>
                    </a:p>
                  </a:txBody>
                  <a:tcPr>
                    <a:lnR w="63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037278893"/>
                  </a:ext>
                </a:extLst>
              </a:tr>
              <a:tr h="826414">
                <a:tc vMerge="1">
                  <a:txBody>
                    <a:bodyPr/>
                    <a:lstStyle/>
                    <a:p>
                      <a:endParaRPr lang="en-US" sz="2000"/>
                    </a:p>
                  </a:txBody>
                  <a:tcPr/>
                </a:tc>
                <a:tc vMerge="1">
                  <a:txBody>
                    <a:bodyPr/>
                    <a:lstStyle/>
                    <a:p>
                      <a:endParaRPr lang="en-US" sz="2000" b="1"/>
                    </a:p>
                  </a:txBody>
                  <a:tcPr/>
                </a:tc>
                <a:tc>
                  <a:txBody>
                    <a:bodyPr/>
                    <a:lstStyle/>
                    <a:p>
                      <a:r>
                        <a:rPr lang="en-US" sz="2000"/>
                        <a:t>Trẻ</a:t>
                      </a:r>
                      <a:r>
                        <a:rPr lang="en-US" sz="2000" baseline="0"/>
                        <a:t> đang điều trị nội trú tại các BV có chuyên khoa Nhi</a:t>
                      </a:r>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Bệnh</a:t>
                      </a:r>
                      <a:r>
                        <a:rPr lang="en-US" sz="2000" baseline="0"/>
                        <a:t> viện chuyên khoa Nhi, Bệnh viện ĐK có chuyên khoa Nhi</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137015"/>
                  </a:ext>
                </a:extLst>
              </a:tr>
              <a:tr h="1092233">
                <a:tc>
                  <a:txBody>
                    <a:bodyPr/>
                    <a:lstStyle/>
                    <a:p>
                      <a:r>
                        <a:rPr lang="en-US" sz="2000"/>
                        <a:t>2</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b="1"/>
                        <a:t>Lên</a:t>
                      </a:r>
                      <a:r>
                        <a:rPr lang="en-US" sz="2000" b="1" baseline="0"/>
                        <a:t> lịch tiêm </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Địa</a:t>
                      </a:r>
                      <a:r>
                        <a:rPr lang="en-US" sz="2000" baseline="0"/>
                        <a:t> điểm*, thời gian, đối tượng, số lượng tiêm</a:t>
                      </a:r>
                      <a:endParaRPr lang="en-US" sz="2000"/>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Sở</a:t>
                      </a:r>
                      <a:r>
                        <a:rPr lang="en-US" sz="2000" baseline="0"/>
                        <a:t> GD&amp;ĐT, Sở LĐTBXH phối hợp với UBND QH/TPTĐ</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1" baseline="0">
                          <a:solidFill>
                            <a:srgbClr val="C00000"/>
                          </a:solidFill>
                        </a:rPr>
                        <a:t>*đánh giá địa điểm tiêm đạt hay không cần phối </a:t>
                      </a:r>
                      <a:r>
                        <a:rPr lang="vi-VN" sz="2000" i="1" baseline="0">
                          <a:solidFill>
                            <a:srgbClr val="C00000"/>
                          </a:solidFill>
                        </a:rPr>
                        <a:t>hợp </a:t>
                      </a:r>
                      <a:r>
                        <a:rPr lang="en-US" sz="2000" i="1" baseline="0">
                          <a:solidFill>
                            <a:srgbClr val="C00000"/>
                          </a:solidFill>
                        </a:rPr>
                        <a:t>TTYT/TYT.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i="0" baseline="0">
                          <a:solidFill>
                            <a:srgbClr val="C00000"/>
                          </a:solidFill>
                        </a:rPr>
                        <a:t>Từ thông tin trên thì SYT sẽ điều đội tiêm</a:t>
                      </a:r>
                      <a:endParaRPr lang="en-US" sz="2000" i="0">
                        <a:solidFill>
                          <a:srgbClr val="C00000"/>
                        </a:solidFill>
                      </a:endParaRPr>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5774214"/>
                  </a:ext>
                </a:extLst>
              </a:tr>
              <a:tr h="442961">
                <a:tc rowSpan="2">
                  <a:txBody>
                    <a:bodyPr/>
                    <a:lstStyle/>
                    <a:p>
                      <a:r>
                        <a:rPr lang="en-US" sz="2000"/>
                        <a:t>3</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2">
                  <a:txBody>
                    <a:bodyPr/>
                    <a:lstStyle/>
                    <a:p>
                      <a:r>
                        <a:rPr lang="en-US" sz="2000" b="1"/>
                        <a:t>Truyền</a:t>
                      </a:r>
                      <a:r>
                        <a:rPr lang="en-US" sz="2000" b="1" baseline="0"/>
                        <a:t> thông</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Trẻ</a:t>
                      </a:r>
                      <a:r>
                        <a:rPr lang="en-US" sz="2000" baseline="0"/>
                        <a:t> và phụ huynh</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Nhà</a:t>
                      </a:r>
                      <a:r>
                        <a:rPr lang="en-US" sz="2000" baseline="0"/>
                        <a:t> trường</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75276573"/>
                  </a:ext>
                </a:extLst>
              </a:tr>
              <a:tr h="442961">
                <a:tc vMerge="1">
                  <a:txBody>
                    <a:bodyPr/>
                    <a:lstStyle/>
                    <a:p>
                      <a:endParaRPr lang="en-US" sz="2000"/>
                    </a:p>
                  </a:txBody>
                  <a:tcPr/>
                </a:tc>
                <a:tc vMerge="1">
                  <a:txBody>
                    <a:bodyPr/>
                    <a:lstStyle/>
                    <a:p>
                      <a:endParaRPr lang="en-US" sz="2000" b="1"/>
                    </a:p>
                  </a:txBody>
                  <a:tcPr/>
                </a:tc>
                <a:tc>
                  <a:txBody>
                    <a:bodyPr/>
                    <a:lstStyle/>
                    <a:p>
                      <a:r>
                        <a:rPr lang="en-US" sz="2000"/>
                        <a:t>Người</a:t>
                      </a:r>
                      <a:r>
                        <a:rPr lang="en-US" sz="2000" baseline="0"/>
                        <a:t> dân</a:t>
                      </a:r>
                      <a:endParaRPr lang="en-US" sz="2000"/>
                    </a:p>
                  </a:txBody>
                  <a:tcPr>
                    <a:lnB w="6350" cap="flat" cmpd="sng" algn="ctr">
                      <a:solidFill>
                        <a:schemeClr val="bg1"/>
                      </a:solidFill>
                      <a:prstDash val="solid"/>
                      <a:round/>
                      <a:headEnd type="none" w="med" len="med"/>
                      <a:tailEnd type="none" w="med" len="med"/>
                    </a:lnB>
                  </a:tcPr>
                </a:tc>
                <a:tc>
                  <a:txBody>
                    <a:bodyPr/>
                    <a:lstStyle/>
                    <a:p>
                      <a:r>
                        <a:rPr lang="en-US" sz="2000"/>
                        <a:t>Sở</a:t>
                      </a:r>
                      <a:r>
                        <a:rPr lang="en-US" sz="2000" baseline="0"/>
                        <a:t> TTTT, HCDC, </a:t>
                      </a:r>
                      <a:r>
                        <a:rPr lang="en-US" sz="2000"/>
                        <a:t>Sở</a:t>
                      </a:r>
                      <a:r>
                        <a:rPr lang="en-US" sz="2000" baseline="0"/>
                        <a:t> GD&amp;ĐT, Sở LĐTBXH, UBND, CSTC</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4791693"/>
                  </a:ext>
                </a:extLst>
              </a:tr>
              <a:tr h="442961">
                <a:tc rowSpan="3">
                  <a:txBody>
                    <a:bodyPr/>
                    <a:lstStyle/>
                    <a:p>
                      <a:r>
                        <a:rPr lang="en-US" sz="2000"/>
                        <a:t>4</a:t>
                      </a:r>
                    </a:p>
                  </a:txBody>
                  <a:tcP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rowSpan="3">
                  <a:txBody>
                    <a:bodyPr/>
                    <a:lstStyle/>
                    <a:p>
                      <a:r>
                        <a:rPr lang="en-US" sz="2000" b="1"/>
                        <a:t>Tổ</a:t>
                      </a:r>
                      <a:r>
                        <a:rPr lang="en-US" sz="2000" b="1" baseline="0"/>
                        <a:t> chức tiêm và quản lý DS, báo cáo</a:t>
                      </a:r>
                      <a:endParaRPr lang="en-US" sz="2000" b="1"/>
                    </a:p>
                  </a:txBody>
                  <a:tcP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2000"/>
                        <a:t>Chuẩn bị</a:t>
                      </a:r>
                      <a:r>
                        <a:rPr lang="en-US" sz="2000" baseline="0"/>
                        <a:t> hậu cần, VXVT</a:t>
                      </a:r>
                      <a:endParaRPr lang="en-US" sz="2000"/>
                    </a:p>
                  </a:txBody>
                  <a:tcPr>
                    <a:lnT w="6350" cap="flat" cmpd="sng" algn="ctr">
                      <a:solidFill>
                        <a:schemeClr val="bg1"/>
                      </a:solidFill>
                      <a:prstDash val="solid"/>
                      <a:round/>
                      <a:headEnd type="none" w="med" len="med"/>
                      <a:tailEnd type="none" w="med" len="med"/>
                    </a:lnT>
                  </a:tcPr>
                </a:tc>
                <a:tc>
                  <a:txBody>
                    <a:bodyPr/>
                    <a:lstStyle/>
                    <a:p>
                      <a:r>
                        <a:rPr lang="en-US" sz="2000"/>
                        <a:t>Theo PL hướng</a:t>
                      </a:r>
                      <a:r>
                        <a:rPr lang="en-US" sz="2000" baseline="0"/>
                        <a:t> dẫn</a:t>
                      </a:r>
                      <a:endParaRPr lang="en-US" sz="200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2765566"/>
                  </a:ext>
                </a:extLst>
              </a:tr>
              <a:tr h="442961">
                <a:tc vMerge="1">
                  <a:txBody>
                    <a:bodyPr/>
                    <a:lstStyle/>
                    <a:p>
                      <a:endParaRPr lang="en-US" sz="2000"/>
                    </a:p>
                  </a:txBody>
                  <a:tcPr/>
                </a:tc>
                <a:tc vMerge="1">
                  <a:txBody>
                    <a:bodyPr/>
                    <a:lstStyle/>
                    <a:p>
                      <a:endParaRPr lang="en-US" sz="2000" b="1"/>
                    </a:p>
                  </a:txBody>
                  <a:tcPr/>
                </a:tc>
                <a:tc>
                  <a:txBody>
                    <a:bodyPr/>
                    <a:lstStyle/>
                    <a:p>
                      <a:r>
                        <a:rPr lang="en-US" sz="2000"/>
                        <a:t>Quy</a:t>
                      </a:r>
                      <a:r>
                        <a:rPr lang="en-US" sz="2000" baseline="0"/>
                        <a:t> trình tổ chức tiêm đảm bảo ATTC và PCD Covid</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Theo hướng</a:t>
                      </a:r>
                      <a:r>
                        <a:rPr lang="en-US" sz="2000" baseline="0"/>
                        <a:t> dẫn</a:t>
                      </a:r>
                      <a:endParaRPr lang="en-US" sz="2000"/>
                    </a:p>
                  </a:txBody>
                  <a:tcPr>
                    <a:lnR w="63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68904028"/>
                  </a:ext>
                </a:extLst>
              </a:tr>
              <a:tr h="442961">
                <a:tc vMerge="1">
                  <a:txBody>
                    <a:bodyPr/>
                    <a:lstStyle/>
                    <a:p>
                      <a:endParaRPr lang="en-US" sz="2000"/>
                    </a:p>
                  </a:txBody>
                  <a:tcPr/>
                </a:tc>
                <a:tc vMerge="1">
                  <a:txBody>
                    <a:bodyPr/>
                    <a:lstStyle/>
                    <a:p>
                      <a:endParaRPr lang="en-US" sz="2000" b="1"/>
                    </a:p>
                  </a:txBody>
                  <a:tcPr/>
                </a:tc>
                <a:tc>
                  <a:txBody>
                    <a:bodyPr/>
                    <a:lstStyle/>
                    <a:p>
                      <a:r>
                        <a:rPr lang="en-US" sz="2000"/>
                        <a:t>Theo</a:t>
                      </a:r>
                      <a:r>
                        <a:rPr lang="en-US" sz="2000" baseline="0"/>
                        <a:t> dõi, giám sát sau tiêm</a:t>
                      </a:r>
                      <a:endParaRPr lang="en-US" sz="2000"/>
                    </a:p>
                  </a:txBody>
                  <a:tcPr>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Theo hướng</a:t>
                      </a:r>
                      <a:r>
                        <a:rPr lang="en-US" sz="2000" baseline="0"/>
                        <a:t> dẫn</a:t>
                      </a:r>
                      <a:endParaRPr lang="en-US" sz="200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7709068"/>
                  </a:ext>
                </a:extLst>
              </a:tr>
            </a:tbl>
          </a:graphicData>
        </a:graphic>
      </p:graphicFrame>
    </p:spTree>
    <p:extLst>
      <p:ext uri="{BB962C8B-B14F-4D97-AF65-F5344CB8AC3E}">
        <p14:creationId xmlns:p14="http://schemas.microsoft.com/office/powerpoint/2010/main" val="11827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838200" y="263525"/>
            <a:ext cx="10515600" cy="676275"/>
          </a:xfrm>
        </p:spPr>
        <p:txBody>
          <a:bodyPr>
            <a:normAutofit fontScale="90000"/>
          </a:bodyPr>
          <a:lstStyle/>
          <a:p>
            <a:pPr marL="342900" indent="-342900"/>
            <a:r>
              <a:rPr lang="vi-VN" altLang="en-US">
                <a:latin typeface="Tahoma" panose="020B0604030504040204" pitchFamily="34" charset="0"/>
              </a:rPr>
              <a:t>T</a:t>
            </a:r>
            <a:r>
              <a:rPr lang="fr-FR" altLang="en-US">
                <a:latin typeface="Tahoma" panose="020B0604030504040204" pitchFamily="34" charset="0"/>
              </a:rPr>
              <a:t>ruyền thông</a:t>
            </a:r>
            <a:endParaRPr lang="en-US" altLang="en-US">
              <a:latin typeface="Tahoma" panose="020B0604030504040204" pitchFamily="34" charset="0"/>
            </a:endParaRPr>
          </a:p>
        </p:txBody>
      </p:sp>
      <p:sp>
        <p:nvSpPr>
          <p:cNvPr id="115715" name="Content Placeholder 2"/>
          <p:cNvSpPr>
            <a:spLocks noGrp="1"/>
          </p:cNvSpPr>
          <p:nvPr>
            <p:ph idx="1"/>
          </p:nvPr>
        </p:nvSpPr>
        <p:spPr>
          <a:xfrm>
            <a:off x="714375" y="1465263"/>
            <a:ext cx="10639425" cy="5129212"/>
          </a:xfrm>
        </p:spPr>
        <p:txBody>
          <a:bodyPr>
            <a:normAutofit/>
          </a:bodyPr>
          <a:lstStyle/>
          <a:p>
            <a:r>
              <a:rPr lang="fr-FR" altLang="en-US" sz="2400"/>
              <a:t>Cung cấp thông tin về:</a:t>
            </a:r>
          </a:p>
          <a:p>
            <a:pPr marL="798513" indent="-333375">
              <a:buFont typeface="Wingdings" panose="05000000000000000000" pitchFamily="2" charset="2"/>
              <a:buChar char="Ø"/>
            </a:pPr>
            <a:r>
              <a:rPr lang="fr-FR" altLang="en-US" sz="2400"/>
              <a:t>Kế hoạch tiêm: đối tượng, thời gian, phạm vi, hình thức tiêm</a:t>
            </a:r>
          </a:p>
          <a:p>
            <a:pPr marL="798513" indent="-333375">
              <a:buFont typeface="Wingdings" panose="05000000000000000000" pitchFamily="2" charset="2"/>
              <a:buChar char="Ø"/>
            </a:pPr>
            <a:r>
              <a:rPr lang="fr-FR" altLang="en-US" sz="2400"/>
              <a:t>Các lưu ý trước khi trẻ đi tiêm: ăn trước khi tiêm, mặc áo ngắn tay, không thuộc đối tượng trong thời gian cách ly hoặc có dấu hiệu nghi nhiễm Covid, mang theo GXN nếu đã tiêm 1 mũi</a:t>
            </a:r>
          </a:p>
          <a:p>
            <a:r>
              <a:rPr lang="fr-FR" altLang="en-US" sz="2400" b="1"/>
              <a:t>Lưu ý</a:t>
            </a:r>
            <a:r>
              <a:rPr lang="fr-FR" altLang="en-US" sz="2400"/>
              <a:t>: thông tin về loại vắc xin phòng COVID-19, lợi ích của vắc xin, lịch tiêm, tính an toàn của vắc xin, các sự cố bất lợi sau </a:t>
            </a:r>
            <a:r>
              <a:rPr lang="fr-FR" altLang="en-US" sz="2400" smtClean="0"/>
              <a:t>tiêm.</a:t>
            </a:r>
            <a:endParaRPr lang="fr-FR" altLang="en-US" sz="2400"/>
          </a:p>
          <a:p>
            <a:r>
              <a:rPr lang="fr-FR" altLang="en-US" sz="2400"/>
              <a:t>Các đơn vị tổ chức tiêm chủng phải thực hiện truyền thông trực tiếp cho người được tiêm chủng để đạt tỷ lệ đồng thuận tiêm cao; đồng thời phối hợp tốt trong quá trình giám sát sự cố bất lợi sau tiêm chủng</a:t>
            </a:r>
            <a:endParaRPr lang="en-US" altLang="en-US" sz="2400"/>
          </a:p>
        </p:txBody>
      </p:sp>
    </p:spTree>
    <p:extLst>
      <p:ext uri="{BB962C8B-B14F-4D97-AF65-F5344CB8AC3E}">
        <p14:creationId xmlns:p14="http://schemas.microsoft.com/office/powerpoint/2010/main" val="29999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63" y="1341438"/>
            <a:ext cx="11500110" cy="5232202"/>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defRPr/>
            </a:pPr>
            <a:r>
              <a:rPr lang="nl-NL" sz="2400" b="1">
                <a:solidFill>
                  <a:srgbClr val="0000FF"/>
                </a:solidFill>
              </a:rPr>
              <a:t>1. Điều kiện mặt bằng:</a:t>
            </a:r>
            <a:endParaRPr lang="vi-VN" sz="2400" b="1">
              <a:solidFill>
                <a:schemeClr val="bg1"/>
              </a:solidFill>
            </a:endParaRPr>
          </a:p>
          <a:p>
            <a:pPr marL="401638" indent="-231775">
              <a:spcBef>
                <a:spcPts val="1200"/>
              </a:spcBef>
              <a:buFont typeface="Arial" panose="020B0604020202020204" pitchFamily="34" charset="0"/>
              <a:buChar char="•"/>
              <a:defRPr/>
            </a:pPr>
            <a:r>
              <a:rPr lang="nl-NL" sz="2400"/>
              <a:t>Tương ứng với số đội tiêm và số trẻ dự kiến. Có đủ diện tích để bố trí: </a:t>
            </a:r>
            <a:endParaRPr lang="vi-VN" sz="2400"/>
          </a:p>
          <a:p>
            <a:pPr marL="1081088" lvl="1" indent="-333375">
              <a:spcBef>
                <a:spcPts val="1200"/>
              </a:spcBef>
              <a:buFont typeface="Arial" panose="020B0604020202020204" pitchFamily="34" charset="0"/>
              <a:buChar char="−"/>
              <a:defRPr/>
            </a:pPr>
            <a:r>
              <a:rPr lang="nl-NL" sz="2400" b="0"/>
              <a:t>Nơi chờ đến lượt tiêm: rộng, thoáng, bố trí khuất nơi tiêm, có nước đường</a:t>
            </a:r>
          </a:p>
          <a:p>
            <a:pPr marL="1081088" lvl="1" indent="-333375">
              <a:spcBef>
                <a:spcPts val="1200"/>
              </a:spcBef>
              <a:buFont typeface="Arial" panose="020B0604020202020204" pitchFamily="34" charset="0"/>
              <a:buChar char="−"/>
              <a:defRPr/>
            </a:pPr>
            <a:r>
              <a:rPr lang="nl-NL" sz="2400" b="0"/>
              <a:t>Nơi khám, tiêm vắc xin: đủ rộng, có ghế ngồi cho trẻ. Nên có phòng tiêm hoặc vách ngăn để tránh hiệu ứng “lây lan tâm lý”</a:t>
            </a:r>
          </a:p>
          <a:p>
            <a:pPr marL="1081088" lvl="1" indent="-333375">
              <a:spcBef>
                <a:spcPts val="1200"/>
              </a:spcBef>
              <a:buFont typeface="Arial" panose="020B0604020202020204" pitchFamily="34" charset="0"/>
              <a:buChar char="−"/>
              <a:defRPr/>
            </a:pPr>
            <a:r>
              <a:rPr lang="nl-NL" sz="2400" b="0"/>
              <a:t>Nơi theo dõi sau tiêm: </a:t>
            </a:r>
            <a:r>
              <a:rPr lang="nl-NL" sz="2400"/>
              <a:t>rộng rãi, thoáng mát, có sách/tivi..</a:t>
            </a:r>
            <a:endParaRPr lang="nl-NL" sz="2400" b="0"/>
          </a:p>
          <a:p>
            <a:pPr marL="1081088" lvl="1" indent="-333375">
              <a:spcBef>
                <a:spcPts val="1200"/>
              </a:spcBef>
              <a:buFont typeface="Arial" panose="020B0604020202020204" pitchFamily="34" charset="0"/>
              <a:buChar char="−"/>
              <a:defRPr/>
            </a:pPr>
            <a:r>
              <a:rPr lang="nl-NL" sz="2400" b="0"/>
              <a:t>Nơi xử trí khi có PUST: đầy đủ trang thiết bị cấp cứu cần thiết nên bố trí nơi để trẻ </a:t>
            </a:r>
            <a:r>
              <a:rPr lang="nl-NL" sz="2400"/>
              <a:t>không thấy quá trình xử trí</a:t>
            </a:r>
            <a:endParaRPr lang="vi-VN" sz="2400" b="0"/>
          </a:p>
          <a:p>
            <a:pPr marL="401638" indent="-234950">
              <a:spcBef>
                <a:spcPts val="1200"/>
              </a:spcBef>
              <a:buFont typeface="Arial" panose="020B0604020202020204" pitchFamily="34" charset="0"/>
              <a:buChar char="•"/>
              <a:defRPr/>
            </a:pPr>
            <a:r>
              <a:rPr lang="nl-NL" sz="2400"/>
              <a:t>Đảm bảo quy trình 1 chiều để tránh trẻ tiêm 2 mũi trong cùng 1 buổi tiêm</a:t>
            </a:r>
            <a:endParaRPr lang="nl-NL" sz="2400" b="0"/>
          </a:p>
          <a:p>
            <a:pPr marL="401638" indent="-234950">
              <a:spcBef>
                <a:spcPts val="1200"/>
              </a:spcBef>
              <a:buFont typeface="Arial" panose="020B0604020202020204" pitchFamily="34" charset="0"/>
              <a:buChar char="•"/>
              <a:defRPr/>
            </a:pPr>
            <a:r>
              <a:rPr lang="nl-NL" sz="2400" b="0"/>
              <a:t>Nhà trường, </a:t>
            </a:r>
            <a:r>
              <a:rPr lang="nl-NL" sz="2400"/>
              <a:t>UBND</a:t>
            </a:r>
            <a:r>
              <a:rPr lang="nl-NL" sz="2400" b="0"/>
              <a:t> và TTYT/TYT phối hợp để xác định địa điểm tổ chức đủ điều kiện, phù hợp và thoải mái, không ánh nắng chiếu vào cho trẻ </a:t>
            </a:r>
            <a:r>
              <a:rPr lang="nl-NL" sz="2400" b="0">
                <a:solidFill>
                  <a:schemeClr val="bg1"/>
                </a:solidFill>
              </a:rPr>
              <a:t>và PH</a:t>
            </a:r>
            <a:endParaRPr lang="vi-VN" sz="2400" b="0">
              <a:solidFill>
                <a:schemeClr val="bg1"/>
              </a:solidFill>
            </a:endParaRPr>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38984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863" y="1457553"/>
            <a:ext cx="11161712" cy="4401205"/>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defRPr/>
            </a:pPr>
            <a:r>
              <a:rPr lang="nl-NL" sz="2400" b="1">
                <a:solidFill>
                  <a:srgbClr val="0000FF"/>
                </a:solidFill>
              </a:rPr>
              <a:t>2. Điều kiện trang thiết bị</a:t>
            </a:r>
            <a:endParaRPr lang="vi-VN" sz="2400" b="1"/>
          </a:p>
          <a:p>
            <a:pPr marL="747713" indent="-342900">
              <a:spcBef>
                <a:spcPts val="1200"/>
              </a:spcBef>
              <a:buFont typeface="Arial" panose="020B0604020202020204" pitchFamily="34" charset="0"/>
              <a:buChar char="•"/>
              <a:defRPr/>
            </a:pPr>
            <a:r>
              <a:rPr lang="nl-NL" sz="2400" b="0"/>
              <a:t>Tuân thủ các yêu cầu về tổ chức buổi tiêm chủng: vắc xin và dây chuyền lạnh, dụng cụ khám, tiêm chủng ... phục vụ buổi tiêm chủng</a:t>
            </a:r>
          </a:p>
          <a:p>
            <a:pPr marL="747713" indent="-342900">
              <a:spcBef>
                <a:spcPts val="1200"/>
              </a:spcBef>
              <a:buFont typeface="Arial" panose="020B0604020202020204" pitchFamily="34" charset="0"/>
              <a:buChar char="•"/>
              <a:defRPr/>
            </a:pPr>
            <a:r>
              <a:rPr lang="nl-NL" sz="2400" b="0"/>
              <a:t>Dụng cụ cho bàn khám (có nhiệt kế, ống nghe), tiêm, bảo quản-vận chuyển vắc xin (phích chẳn, lẻ, nhiệt kế, bình tích lạnh dự phòng, miếng xốp, cách nhiệt), bảng phân công nhiệm vụ đội tiêm</a:t>
            </a:r>
          </a:p>
          <a:p>
            <a:pPr marL="747713" indent="-342900">
              <a:spcBef>
                <a:spcPts val="1200"/>
              </a:spcBef>
              <a:buFont typeface="Arial" panose="020B0604020202020204" pitchFamily="34" charset="0"/>
              <a:buChar char="•"/>
              <a:defRPr/>
            </a:pPr>
            <a:r>
              <a:rPr lang="nl-NL" sz="2400" b="0"/>
              <a:t>Có đủ cơ số hộp chống sốc, phác đồ cấp cứu, các thiết bị xử lý cấp cứu kể cả gọi xe cấp cứu kịp thời</a:t>
            </a:r>
            <a:endParaRPr lang="vi-VN" sz="2400" b="0"/>
          </a:p>
          <a:p>
            <a:pPr marL="747713" indent="-342900">
              <a:spcBef>
                <a:spcPts val="1200"/>
              </a:spcBef>
              <a:buFont typeface="Arial" panose="020B0604020202020204" pitchFamily="34" charset="0"/>
              <a:buChar char="•"/>
              <a:defRPr/>
            </a:pPr>
            <a:r>
              <a:rPr lang="nl-NL" sz="2400" b="0" i="1"/>
              <a:t>TTYT/TYT có trách nhiệm giám sát và kiểm tra điều kiện y tế được tuân t</a:t>
            </a:r>
            <a:r>
              <a:rPr lang="nl-NL" sz="2400" b="0" i="1">
                <a:solidFill>
                  <a:srgbClr val="C00000"/>
                </a:solidFill>
              </a:rPr>
              <a:t>hủ nhiêm ngặt trước khi thực hiện tiêm chủng</a:t>
            </a:r>
            <a:endParaRPr lang="vi-VN" sz="2400" b="0">
              <a:solidFill>
                <a:srgbClr val="C00000"/>
              </a:solidFill>
            </a:endParaRPr>
          </a:p>
        </p:txBody>
      </p:sp>
      <p:sp>
        <p:nvSpPr>
          <p:cNvPr id="7" name="Rectangle 6"/>
          <p:cNvSpPr/>
          <p:nvPr/>
        </p:nvSpPr>
        <p:spPr>
          <a:xfrm>
            <a:off x="285750" y="323850"/>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209453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434" y="1544638"/>
            <a:ext cx="11161712" cy="5109091"/>
          </a:xfrm>
          <a:prstGeom prst="rect">
            <a:avLst/>
          </a:prstGeom>
          <a:noFill/>
          <a:ln>
            <a:solidFill>
              <a:schemeClr val="bg1"/>
            </a:solidFill>
          </a:ln>
        </p:spPr>
        <p:txBody>
          <a:bodyPr>
            <a:spAutoFit/>
          </a:bodyPr>
          <a:lstStyle>
            <a:lvl1pPr marL="285750" indent="-28575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defRPr/>
            </a:pPr>
            <a:r>
              <a:rPr lang="nl-NL" sz="2200" b="1">
                <a:solidFill>
                  <a:srgbClr val="0000FF"/>
                </a:solidFill>
              </a:rPr>
              <a:t>3. Điều kiện </a:t>
            </a:r>
            <a:r>
              <a:rPr lang="en-US" sz="2200" b="1">
                <a:solidFill>
                  <a:srgbClr val="0000FF"/>
                </a:solidFill>
              </a:rPr>
              <a:t>nhân sự chuyên môn</a:t>
            </a:r>
            <a:r>
              <a:rPr lang="nl-NL" sz="2200" b="1"/>
              <a:t> in:</a:t>
            </a:r>
            <a:endParaRPr lang="vi-VN" sz="2200" b="1"/>
          </a:p>
          <a:p>
            <a:pPr marL="342900" indent="-342900">
              <a:spcBef>
                <a:spcPts val="600"/>
              </a:spcBef>
              <a:buSzPct val="60000"/>
              <a:buFont typeface="Wingdings" panose="05000000000000000000" pitchFamily="2" charset="2"/>
              <a:buChar char="q"/>
              <a:defRPr/>
            </a:pPr>
            <a:r>
              <a:rPr lang="nl-NL" sz="2200" b="1"/>
              <a:t>Bàn khám chỉ định: 1-2 NVYT</a:t>
            </a:r>
            <a:endParaRPr lang="vi-VN" sz="2200" b="1"/>
          </a:p>
          <a:p>
            <a:pPr marL="747713" indent="-290513">
              <a:spcBef>
                <a:spcPts val="600"/>
              </a:spcBef>
              <a:buFont typeface="Arial" panose="020B0604020202020204" pitchFamily="34" charset="0"/>
              <a:buChar char="•"/>
              <a:defRPr/>
            </a:pPr>
            <a:r>
              <a:rPr lang="nl-NL" sz="2200" b="0"/>
              <a:t>1 bác sĩ: khám chỉ định và ghi chỉ định tiêm hoặc ghi hoãn tiêm lên thư mời </a:t>
            </a:r>
            <a:endParaRPr lang="vi-VN" sz="2200" b="0"/>
          </a:p>
          <a:p>
            <a:pPr marL="747713" indent="-290513">
              <a:spcBef>
                <a:spcPts val="600"/>
              </a:spcBef>
              <a:buFont typeface="Arial" panose="020B0604020202020204" pitchFamily="34" charset="0"/>
              <a:buChar char="•"/>
              <a:defRPr/>
            </a:pPr>
            <a:r>
              <a:rPr lang="nl-NL" sz="2200" b="0"/>
              <a:t>1 nhân viên y tế: từ thư mời và từ kết quả khám chỉ định ghi vào bảng “khám sàng lọc và chỉ định tiêm”, ghi xong hướng dẫn HS cầm thư mời đến bàn tiêm</a:t>
            </a:r>
            <a:endParaRPr lang="vi-VN" sz="2200" b="0"/>
          </a:p>
          <a:p>
            <a:pPr marL="0" indent="0">
              <a:spcBef>
                <a:spcPts val="600"/>
              </a:spcBef>
              <a:defRPr/>
            </a:pPr>
            <a:r>
              <a:rPr lang="nl-NL" sz="2200" b="0" i="1"/>
              <a:t>Qui trình: </a:t>
            </a:r>
            <a:r>
              <a:rPr lang="vi-VN" sz="2200" b="0" i="1"/>
              <a:t>Phụ huynh</a:t>
            </a:r>
            <a:r>
              <a:rPr lang="nl-NL" sz="2200" b="0" i="1"/>
              <a:t> đưa thư mời → BS khám sàng lọc và ghi chỉ định tiêm lên thư mời → ghi “khám sàng lọc và chỉ định tiêm vắc xin” → HD </a:t>
            </a:r>
            <a:r>
              <a:rPr lang="vi-VN" sz="2200" b="0" i="1"/>
              <a:t>phụ huynh</a:t>
            </a:r>
            <a:r>
              <a:rPr lang="nl-NL" sz="2200" b="0" i="1"/>
              <a:t> cầm thư mời </a:t>
            </a:r>
            <a:r>
              <a:rPr lang="vi-VN" sz="2200" b="0" i="1"/>
              <a:t>và dẫn trẻ </a:t>
            </a:r>
            <a:r>
              <a:rPr lang="nl-NL" sz="2200" b="0" i="1"/>
              <a:t>đến bàn tiêm vắc xin</a:t>
            </a:r>
            <a:endParaRPr lang="vi-VN" sz="2200" b="0"/>
          </a:p>
          <a:p>
            <a:pPr marL="342900" indent="-342900">
              <a:spcBef>
                <a:spcPts val="600"/>
              </a:spcBef>
              <a:buSzPct val="60000"/>
              <a:buFont typeface="Wingdings" panose="05000000000000000000" pitchFamily="2" charset="2"/>
              <a:buChar char="q"/>
              <a:defRPr/>
            </a:pPr>
            <a:r>
              <a:rPr lang="nl-NL" sz="2200" b="1"/>
              <a:t>Bàn tiêm vắc xin: 1-2 </a:t>
            </a:r>
            <a:r>
              <a:rPr lang="en-US" sz="2200" b="1"/>
              <a:t>NVY</a:t>
            </a:r>
            <a:r>
              <a:rPr lang="en-US" sz="2200" b="0"/>
              <a:t>T</a:t>
            </a:r>
            <a:endParaRPr lang="vi-VN" sz="2200" b="0"/>
          </a:p>
          <a:p>
            <a:pPr marL="747713" indent="-290513">
              <a:spcBef>
                <a:spcPts val="600"/>
              </a:spcBef>
              <a:buFont typeface="Arial" panose="020B0604020202020204" pitchFamily="34" charset="0"/>
              <a:buChar char="•"/>
              <a:defRPr/>
            </a:pPr>
            <a:r>
              <a:rPr lang="nl-NL" sz="2200" b="0"/>
              <a:t>Rút, pha hồi chỉnh, ghi thống kê mũi tiêm→ HD </a:t>
            </a:r>
            <a:r>
              <a:rPr lang="vi-VN" sz="2200" b="0"/>
              <a:t>phụ huynh đưa trẻ</a:t>
            </a:r>
            <a:r>
              <a:rPr lang="nl-NL" sz="2200" b="0"/>
              <a:t> đến nơi theo dõi sau tiêm </a:t>
            </a:r>
            <a:endParaRPr lang="vi-VN" sz="2200" b="0"/>
          </a:p>
          <a:p>
            <a:pPr marL="747713" indent="-290513">
              <a:spcBef>
                <a:spcPts val="600"/>
              </a:spcBef>
              <a:buFont typeface="Arial" panose="020B0604020202020204" pitchFamily="34" charset="0"/>
              <a:buChar char="•"/>
              <a:defRPr/>
            </a:pPr>
            <a:r>
              <a:rPr lang="nl-NL" sz="2200" b="0"/>
              <a:t>Tiêm vắc xin theo chỉ định</a:t>
            </a:r>
          </a:p>
          <a:p>
            <a:pPr marL="342900" indent="-342900">
              <a:spcBef>
                <a:spcPts val="600"/>
              </a:spcBef>
              <a:buSzPct val="60000"/>
              <a:buFont typeface="Wingdings" panose="05000000000000000000" pitchFamily="2" charset="2"/>
              <a:buChar char="q"/>
              <a:defRPr/>
            </a:pPr>
            <a:r>
              <a:rPr lang="nl-NL" sz="2200" b="1"/>
              <a:t>Bàn theo dõi sau tiêm (1 NVYT)</a:t>
            </a:r>
            <a:r>
              <a:rPr lang="nl-NL" sz="2200"/>
              <a:t> và</a:t>
            </a:r>
            <a:r>
              <a:rPr lang="nl-NL" sz="2200" b="0"/>
              <a:t> ghi GXN, ghi ngày tiêm vào </a:t>
            </a:r>
            <a:r>
              <a:rPr lang="nl-NL" sz="2200"/>
              <a:t>danh sách (GV)</a:t>
            </a:r>
            <a:endParaRPr lang="vi-VN" sz="2200" b="0"/>
          </a:p>
        </p:txBody>
      </p:sp>
      <p:sp>
        <p:nvSpPr>
          <p:cNvPr id="7" name="Rectangle 6"/>
          <p:cNvSpPr/>
          <p:nvPr/>
        </p:nvSpPr>
        <p:spPr>
          <a:xfrm>
            <a:off x="300264" y="410936"/>
            <a:ext cx="9171100" cy="646331"/>
          </a:xfrm>
          <a:prstGeom prst="rect">
            <a:avLst/>
          </a:prstGeom>
        </p:spPr>
        <p:txBody>
          <a:bodyPr wrap="none">
            <a:spAutoFit/>
          </a:bodyPr>
          <a:lstStyle/>
          <a:p>
            <a:pPr>
              <a:spcBef>
                <a:spcPts val="1200"/>
              </a:spcBef>
              <a:spcAft>
                <a:spcPts val="1200"/>
              </a:spcAft>
              <a:buFont typeface="Wingdings" panose="05000000000000000000" pitchFamily="2" charset="2"/>
              <a:buNone/>
              <a:defRPr/>
            </a:pPr>
            <a:r>
              <a:rPr lang="en-GB" sz="3600" b="1">
                <a:solidFill>
                  <a:schemeClr val="accent4">
                    <a:lumMod val="75000"/>
                  </a:schemeClr>
                </a:solidFill>
                <a:latin typeface="Arial" panose="020B0604020202020204" pitchFamily="34" charset="0"/>
              </a:rPr>
              <a:t> Tổ chức điểm tiêm chủng: TẠI TRƯỜNG</a:t>
            </a:r>
            <a:endParaRPr lang="de-DE" sz="3200" b="1" dirty="0">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1966196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4432</Words>
  <Application>Microsoft Office PowerPoint</Application>
  <PresentationFormat>Widescreen</PresentationFormat>
  <Paragraphs>279</Paragraphs>
  <Slides>34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MS PGothic</vt:lpstr>
      <vt:lpstr>Arial</vt:lpstr>
      <vt:lpstr>Calibri</vt:lpstr>
      <vt:lpstr>MS Mincho</vt:lpstr>
      <vt:lpstr>Roboto</vt:lpstr>
      <vt:lpstr>Symbol</vt:lpstr>
      <vt:lpstr>Tahoma</vt:lpstr>
      <vt:lpstr>Times New Roman</vt:lpstr>
      <vt:lpstr>Verdana</vt:lpstr>
      <vt:lpstr>Webdings</vt:lpstr>
      <vt:lpstr>Wingdings</vt:lpstr>
      <vt:lpstr>Office Theme</vt:lpstr>
      <vt:lpstr>QUY TRÌNH TIÊM CHỦNG VẮC XIN COVID-19 CHO TRẺ 5-11 TUỔI</vt:lpstr>
      <vt:lpstr>Cơ sở pháp lý</vt:lpstr>
      <vt:lpstr>ĐỐI TƯỢNG, PHẠM VI VÀ THỜI GIAN TRIỂN KHAI</vt:lpstr>
      <vt:lpstr>HÌNH THỨCTRIỂN KHAI</vt:lpstr>
      <vt:lpstr>PowerPoint Presentation</vt:lpstr>
      <vt:lpstr>Truyền thông</vt:lpstr>
      <vt:lpstr>PowerPoint Presentation</vt:lpstr>
      <vt:lpstr>PowerPoint Presentation</vt:lpstr>
      <vt:lpstr>PowerPoint Presentation</vt:lpstr>
      <vt:lpstr>PowerPoint Presentation</vt:lpstr>
      <vt:lpstr>PowerPoint Presentation</vt:lpstr>
      <vt:lpstr>Quy trình tiêm vắc xin phòng Covid-19</vt:lpstr>
      <vt:lpstr>Bố trí điểm tiêm chủng</vt:lpstr>
      <vt:lpstr>Bàn tiêm</vt:lpstr>
      <vt:lpstr>PowerPoint Presentation</vt:lpstr>
      <vt:lpstr>PowerPoint Presentation</vt:lpstr>
      <vt:lpstr>PowerPoint Presentation</vt:lpstr>
      <vt:lpstr>PowerPoint Presentation</vt:lpstr>
      <vt:lpstr>PowerPoint Presentation</vt:lpstr>
      <vt:lpstr>Giám sát, xử trí phản ứng sau tiêm chủng</vt:lpstr>
      <vt:lpstr>Giám sát, xử trí phản ứng sau tiêm chủng</vt:lpstr>
      <vt:lpstr>Các lưu ý tiêm chủng an toàn </vt:lpstr>
      <vt:lpstr>PowerPoint Presentation</vt:lpstr>
      <vt:lpstr>PowerPoint Presentation</vt:lpstr>
      <vt:lpstr>Đối với đội tiêm chủng</vt:lpstr>
      <vt:lpstr>Đối với trường học</vt:lpstr>
      <vt:lpstr>Đối với phụ huynh</vt:lpstr>
      <vt:lpstr>Vắc xin Pfizer cho trẻ 5-11 tuổi</vt:lpstr>
      <vt:lpstr>Thông tin chung </vt:lpstr>
      <vt:lpstr>Chuẩn bị vắc xin </vt:lpstr>
      <vt:lpstr>PowerPoint Presentation</vt:lpstr>
      <vt:lpstr>RÚT LIỀU VẮC XIN KHỎI LỌ</vt:lpstr>
      <vt:lpstr>Bảo quản vắc xin</vt:lpstr>
      <vt:lpstr>Chân thành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 TRÌNH TIÊM CHỦNG VẮC XIN COVID-19 CHO TRẺ 5-11 TUỔI</dc:title>
  <dc:creator>Nguyen Vu Minh Thu</dc:creator>
  <cp:lastModifiedBy>Admin</cp:lastModifiedBy>
  <cp:revision>26</cp:revision>
  <dcterms:created xsi:type="dcterms:W3CDTF">2022-02-15T02:26:21Z</dcterms:created>
  <dcterms:modified xsi:type="dcterms:W3CDTF">2022-03-09T03:49:33Z</dcterms:modified>
</cp:coreProperties>
</file>